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eg"/>
  <Override PartName="/ppt/media/image8.jpg" ContentType="image/jpeg"/>
  <Override PartName="/ppt/media/image9.jpg" ContentType="image/jpeg"/>
  <Override PartName="/ppt/media/image12.jpg" ContentType="image/jpeg"/>
  <Override PartName="/ppt/notesSlides/notesSlide1.xml" ContentType="application/vnd.openxmlformats-officedocument.presentationml.notesSlide+xml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73" r:id="rId3"/>
    <p:sldId id="258" r:id="rId4"/>
    <p:sldId id="260" r:id="rId5"/>
    <p:sldId id="259" r:id="rId6"/>
    <p:sldId id="270" r:id="rId7"/>
    <p:sldId id="261" r:id="rId8"/>
    <p:sldId id="263" r:id="rId9"/>
    <p:sldId id="272" r:id="rId10"/>
    <p:sldId id="267" r:id="rId11"/>
    <p:sldId id="265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6490" autoAdjust="0"/>
  </p:normalViewPr>
  <p:slideViewPr>
    <p:cSldViewPr snapToObjects="1" showGuides="1">
      <p:cViewPr varScale="1">
        <p:scale>
          <a:sx n="59" d="100"/>
          <a:sy n="59" d="100"/>
        </p:scale>
        <p:origin x="1496" y="28"/>
      </p:cViewPr>
      <p:guideLst>
        <p:guide orient="horz" pos="1440"/>
        <p:guide pos="2880"/>
      </p:guideLst>
    </p:cSldViewPr>
  </p:slideViewPr>
  <p:outlineViewPr>
    <p:cViewPr>
      <p:scale>
        <a:sx n="33" d="100"/>
        <a:sy n="33" d="100"/>
      </p:scale>
      <p:origin x="0" y="137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9F39-F810-BD40-BF1C-D13532F50C25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5A2BF-4CA4-A941-9092-6927A5489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7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r>
              <a:rPr lang="en-US" dirty="0"/>
              <a:t>Human</a:t>
            </a:r>
            <a:r>
              <a:rPr lang="en-US" baseline="0" dirty="0"/>
              <a:t> mobility: </a:t>
            </a:r>
            <a:r>
              <a:rPr lang="en-US" dirty="0"/>
              <a:t>Person who visited an Italian restaurant at 12:30pm will mostly likely won’t visit a restaurant immediately although he might like Italian! Or just because two POIs are close by.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9565-41FA-433A-A2E1-57C68483CEF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SU ppt template body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SU ppt template body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SU ppt template body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82B64-A38A-A147-9CF3-20D6973E2129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WSU ppt template title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55582" cy="71988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59076" y="2392624"/>
            <a:ext cx="7523284" cy="1476131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/>
              <a:t>Probabilistic Social Sequential Model for Tour Recommendation</a:t>
            </a:r>
            <a:endParaRPr lang="en-US" sz="3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26037" y="4419600"/>
            <a:ext cx="8189363" cy="124953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600" dirty="0"/>
              <a:t>Vineeth Rakesh</a:t>
            </a:r>
            <a:r>
              <a:rPr lang="en-US" sz="2600" baseline="30000" dirty="0"/>
              <a:t>*</a:t>
            </a:r>
            <a:r>
              <a:rPr lang="en-US" sz="2600" dirty="0"/>
              <a:t>, </a:t>
            </a:r>
            <a:r>
              <a:rPr lang="en-US" sz="2600" dirty="0" err="1"/>
              <a:t>Niranjan</a:t>
            </a:r>
            <a:r>
              <a:rPr lang="en-US" sz="2600" dirty="0"/>
              <a:t> </a:t>
            </a:r>
            <a:r>
              <a:rPr lang="en-US" sz="2600" dirty="0" err="1"/>
              <a:t>Jadhav</a:t>
            </a:r>
            <a:r>
              <a:rPr lang="en-US" sz="2600" baseline="30000" dirty="0"/>
              <a:t>*</a:t>
            </a:r>
            <a:r>
              <a:rPr lang="en-US" sz="2600" dirty="0"/>
              <a:t>, Alexander </a:t>
            </a:r>
            <a:r>
              <a:rPr lang="en-US" sz="2600" dirty="0" err="1"/>
              <a:t>Kotov</a:t>
            </a:r>
            <a:r>
              <a:rPr lang="en-US" sz="2600" baseline="30000" dirty="0"/>
              <a:t>*</a:t>
            </a:r>
            <a:r>
              <a:rPr lang="en-US" sz="2600" dirty="0"/>
              <a:t> , </a:t>
            </a:r>
            <a:r>
              <a:rPr lang="en-US" sz="2600" dirty="0" err="1"/>
              <a:t>Chandan</a:t>
            </a:r>
            <a:r>
              <a:rPr lang="en-US" sz="2600" dirty="0"/>
              <a:t> K. Reddy</a:t>
            </a:r>
            <a:r>
              <a:rPr lang="en-US" sz="2600" baseline="30000" dirty="0"/>
              <a:t>+ </a:t>
            </a:r>
          </a:p>
          <a:p>
            <a:pPr algn="ctr"/>
            <a:r>
              <a:rPr lang="en-US" sz="2600" baseline="30000" dirty="0"/>
              <a:t>*</a:t>
            </a:r>
            <a:r>
              <a:rPr lang="en-US" sz="2600" dirty="0"/>
              <a:t>Wayne State University, Detroit, MI, USA  </a:t>
            </a:r>
            <a:r>
              <a:rPr lang="en-US" sz="2600" baseline="30000" dirty="0"/>
              <a:t>+</a:t>
            </a:r>
            <a:r>
              <a:rPr lang="en-US" sz="2600" dirty="0"/>
              <a:t>Virginia Tech, Arlington, VA, USA.</a:t>
            </a:r>
            <a:br>
              <a:rPr lang="en-US" sz="2600" dirty="0"/>
            </a:br>
            <a:endParaRPr lang="en-US" sz="2600" dirty="0"/>
          </a:p>
          <a:p>
            <a:pPr algn="ctr"/>
            <a:endParaRPr lang="en-US" sz="1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52600" y="624840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Presented at ACM WSDM 2017, Cambridge, UK</a:t>
            </a:r>
          </a:p>
        </p:txBody>
      </p:sp>
    </p:spTree>
    <p:extLst>
      <p:ext uri="{BB962C8B-B14F-4D97-AF65-F5344CB8AC3E}">
        <p14:creationId xmlns:p14="http://schemas.microsoft.com/office/powerpoint/2010/main" val="133157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434" y="304800"/>
            <a:ext cx="6447501" cy="492369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Visual Interface for Travelers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60714"/>
            <a:ext cx="7474456" cy="4495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407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6" y="457200"/>
            <a:ext cx="6447501" cy="531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524000"/>
            <a:ext cx="8686800" cy="3793280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Tweets with Foursquare check-ins from March-July 2014</a:t>
            </a:r>
          </a:p>
          <a:p>
            <a:pPr algn="just"/>
            <a:r>
              <a:rPr lang="en-US" sz="2400" dirty="0"/>
              <a:t>Using the embedded URLs in Tweets and Foursquare API: </a:t>
            </a:r>
          </a:p>
          <a:p>
            <a:pPr lvl="1" algn="just"/>
            <a:r>
              <a:rPr lang="en-US" sz="2400" b="1" dirty="0"/>
              <a:t>POI Information</a:t>
            </a:r>
            <a:r>
              <a:rPr lang="en-US" sz="2400" dirty="0"/>
              <a:t>: rating, popularity, description, category etc.</a:t>
            </a:r>
          </a:p>
          <a:p>
            <a:pPr lvl="1" algn="just"/>
            <a:r>
              <a:rPr lang="en-US" sz="2400" b="1" dirty="0"/>
              <a:t>User Information</a:t>
            </a:r>
            <a:r>
              <a:rPr lang="en-US" sz="2400" dirty="0"/>
              <a:t>: friends, number of check-ins, and lists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621618"/>
              </p:ext>
            </p:extLst>
          </p:nvPr>
        </p:nvGraphicFramePr>
        <p:xfrm>
          <a:off x="1676400" y="373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33062996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2497547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4143961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0804341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9356863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97399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POIs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Mn</a:t>
                      </a:r>
                      <a:r>
                        <a:rPr lang="en-US" baseline="0" dirty="0" err="1"/>
                        <a:t>Chk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Mn</a:t>
                      </a:r>
                      <a:r>
                        <a:rPr lang="en-US" dirty="0"/>
                        <a:t> Cats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62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418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Moscow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4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35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92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11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47501" cy="419833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dirty="0">
                <a:cs typeface="Times New Roman" panose="02020603050405020304" pitchFamily="18" charset="0"/>
              </a:rPr>
              <a:t>Results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2629"/>
            <a:ext cx="4804790" cy="343790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9229" y="4160837"/>
            <a:ext cx="8784771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Baselines:</a:t>
            </a:r>
          </a:p>
          <a:p>
            <a:pPr lvl="1"/>
            <a:r>
              <a:rPr lang="en-US" sz="2000" b="1" dirty="0"/>
              <a:t>Random Multinomial Choice (RC):</a:t>
            </a:r>
            <a:r>
              <a:rPr lang="en-US" sz="2000" dirty="0"/>
              <a:t> choosing POI randomly according to popularity</a:t>
            </a:r>
          </a:p>
          <a:p>
            <a:pPr lvl="1"/>
            <a:r>
              <a:rPr lang="en-US" sz="2000" b="1" dirty="0"/>
              <a:t>Markov Model (MM): </a:t>
            </a:r>
            <a:r>
              <a:rPr lang="en-US" sz="2000" dirty="0"/>
              <a:t>predict the most likely next POI given the current one</a:t>
            </a:r>
          </a:p>
          <a:p>
            <a:pPr lvl="1"/>
            <a:r>
              <a:rPr lang="en-US" sz="2000" b="1" dirty="0"/>
              <a:t>Photographer Behavior Model (PBM): </a:t>
            </a:r>
            <a:r>
              <a:rPr lang="en-US" sz="2000" dirty="0"/>
              <a:t>combines Markov model and PLSA</a:t>
            </a:r>
          </a:p>
        </p:txBody>
      </p:sp>
    </p:spTree>
    <p:extLst>
      <p:ext uri="{BB962C8B-B14F-4D97-AF65-F5344CB8AC3E}">
        <p14:creationId xmlns:p14="http://schemas.microsoft.com/office/powerpoint/2010/main" val="251510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2805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Semi-supervised probabilistic generative framework:</a:t>
            </a:r>
          </a:p>
          <a:p>
            <a:pPr lvl="1"/>
            <a:r>
              <a:rPr lang="en-US" dirty="0"/>
              <a:t>takes into account popularity of POIs, topical interests of users and their friends</a:t>
            </a:r>
          </a:p>
          <a:p>
            <a:pPr lvl="1"/>
            <a:r>
              <a:rPr lang="en-US" dirty="0"/>
              <a:t>allows to incorporate traveler and POI-specific features as priors</a:t>
            </a:r>
          </a:p>
          <a:p>
            <a:r>
              <a:rPr lang="en-US" dirty="0"/>
              <a:t>Algorithm for POI sequence recommendation under multiple constraints</a:t>
            </a:r>
          </a:p>
          <a:p>
            <a:r>
              <a:rPr lang="en-US" dirty="0"/>
              <a:t>State-of-the-art performance on real-life dataset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4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/>
              <a:t>Thank you! Questions?</a:t>
            </a:r>
          </a:p>
        </p:txBody>
      </p:sp>
    </p:spTree>
    <p:extLst>
      <p:ext uri="{BB962C8B-B14F-4D97-AF65-F5344CB8AC3E}">
        <p14:creationId xmlns:p14="http://schemas.microsoft.com/office/powerpoint/2010/main" val="145709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Busy traveler problem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819400"/>
            <a:ext cx="1752600" cy="17526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79771" y="1883567"/>
            <a:ext cx="2401492" cy="3564733"/>
            <a:chOff x="3237308" y="1856353"/>
            <a:chExt cx="2401492" cy="35647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7308" y="1872681"/>
              <a:ext cx="1038906" cy="10389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7237" y="1856353"/>
              <a:ext cx="1071563" cy="10715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8130" y="3217069"/>
              <a:ext cx="957262" cy="95726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02629" y="3270817"/>
              <a:ext cx="859971" cy="85997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9327" y="4490699"/>
              <a:ext cx="977118" cy="9303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80517" y="4462803"/>
              <a:ext cx="958283" cy="95828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249" y="2171700"/>
            <a:ext cx="197205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2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9067800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POI Sequence Recommendation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075713" cy="472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586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611" y="223678"/>
            <a:ext cx="6625789" cy="995521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Learning traveler behavior</a:t>
            </a:r>
            <a:br>
              <a:rPr lang="en-US" sz="2250" dirty="0"/>
            </a:br>
            <a:endParaRPr lang="en-US" sz="22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9" y="1621971"/>
            <a:ext cx="4718101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4666" y="1066800"/>
            <a:ext cx="38736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2000" b="1" dirty="0"/>
              <a:t>Impact of Travel Sequence: </a:t>
            </a:r>
            <a:r>
              <a:rPr lang="en-US" sz="2000" dirty="0"/>
              <a:t>majority of travelers visit POIs sequentially</a:t>
            </a: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2000" b="1" dirty="0"/>
              <a:t>Topical Composition: </a:t>
            </a:r>
            <a:r>
              <a:rPr lang="en-US" sz="2000" dirty="0"/>
              <a:t>travelers are interested in multiple topical categories of POIs</a:t>
            </a: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2000" b="1" dirty="0"/>
              <a:t>Impact from the Social Circle</a:t>
            </a:r>
            <a:r>
              <a:rPr lang="en-US" sz="2000" dirty="0"/>
              <a:t>: social circle of a user plays an important role in influencing the check-in habits of travelers</a:t>
            </a: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2000" b="1" dirty="0"/>
              <a:t>Presence of Prominent Reviewers: </a:t>
            </a:r>
            <a:r>
              <a:rPr lang="en-US" sz="2000" dirty="0"/>
              <a:t>authoritative users influence travelers</a:t>
            </a:r>
          </a:p>
        </p:txBody>
      </p:sp>
    </p:spTree>
    <p:extLst>
      <p:ext uri="{BB962C8B-B14F-4D97-AF65-F5344CB8AC3E}">
        <p14:creationId xmlns:p14="http://schemas.microsoft.com/office/powerpoint/2010/main" val="368878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467600" cy="45939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Tour Recommendation: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0" y="1371600"/>
            <a:ext cx="8458200" cy="414968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/>
              <a:t>Extreme sparsity of Check-in Information</a:t>
            </a:r>
            <a:r>
              <a:rPr lang="en-US" sz="2400" dirty="0"/>
              <a:t>: tourists are not native to their destination → simple collaborative filtering based techniques will yield poor recommendation results.</a:t>
            </a:r>
          </a:p>
          <a:p>
            <a:pPr algn="just"/>
            <a:r>
              <a:rPr lang="en-US" sz="2400" b="1" dirty="0"/>
              <a:t>Capturing Human Mobility Patterns</a:t>
            </a:r>
            <a:r>
              <a:rPr lang="en-US" sz="2400" dirty="0"/>
              <a:t>: unlike conventional recommendation, temporal features play a critical role in determining the next check-in spot</a:t>
            </a:r>
          </a:p>
          <a:p>
            <a:pPr algn="just"/>
            <a:r>
              <a:rPr lang="en-US" sz="2400" b="1" dirty="0"/>
              <a:t>Capturing user preferences: </a:t>
            </a:r>
            <a:r>
              <a:rPr lang="en-US" sz="2400" dirty="0"/>
              <a:t>traveler have habits and prefer to visit certain type of locations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5852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Proposed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/>
              <a:t>Topical preferences of users from their historical check-ins</a:t>
            </a:r>
          </a:p>
          <a:p>
            <a:r>
              <a:rPr lang="en-US" dirty="0"/>
              <a:t>Their friends’ previous travel-related check-ins</a:t>
            </a:r>
          </a:p>
          <a:p>
            <a:r>
              <a:rPr lang="en-US" dirty="0"/>
              <a:t>Sequential visiting patterns of travelers</a:t>
            </a:r>
          </a:p>
          <a:p>
            <a:r>
              <a:rPr lang="en-US" dirty="0"/>
              <a:t>Trending popularity of POIs </a:t>
            </a:r>
          </a:p>
        </p:txBody>
      </p:sp>
    </p:spTree>
    <p:extLst>
      <p:ext uri="{BB962C8B-B14F-4D97-AF65-F5344CB8AC3E}">
        <p14:creationId xmlns:p14="http://schemas.microsoft.com/office/powerpoint/2010/main" val="224964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Social Sequential Tour Recommendation Model (SSTREC)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17" y="1524000"/>
            <a:ext cx="3503883" cy="4909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43425" y="1447800"/>
                <a:ext cx="4371975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 algn="just" defTabSz="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interests of a user are confined to POI categories of past check-ins L</a:t>
                </a:r>
              </a:p>
              <a:p>
                <a:pPr algn="just" defTabSz="342900"/>
                <a:endParaRPr lang="en-US" sz="2000" dirty="0">
                  <a:solidFill>
                    <a:schemeClr val="tx1"/>
                  </a:solidFill>
                </a:endParaRPr>
              </a:p>
              <a:p>
                <a:pPr marL="214313" indent="-214313" algn="just" defTabSz="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strength of social correlation is  by the multinomial distribution       </a:t>
                </a:r>
              </a:p>
              <a:p>
                <a:pPr algn="just" defTabSz="342900"/>
                <a:endParaRPr lang="en-US" sz="2000" dirty="0">
                  <a:solidFill>
                    <a:schemeClr val="tx1"/>
                  </a:solidFill>
                </a:endParaRPr>
              </a:p>
              <a:p>
                <a:pPr marL="214313" indent="-214313" algn="just" defTabSz="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The user-topic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𝑈𝑍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based on both user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u</a:t>
                </a:r>
                <a:r>
                  <a:rPr lang="en-US" sz="2000" dirty="0">
                    <a:solidFill>
                      <a:schemeClr val="tx1"/>
                    </a:solidFill>
                  </a:rPr>
                  <a:t> and his friends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f.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just" defTabSz="342900"/>
                <a:endParaRPr lang="en-US" sz="2000" dirty="0">
                  <a:solidFill>
                    <a:schemeClr val="tx1"/>
                  </a:solidFill>
                </a:endParaRPr>
              </a:p>
              <a:p>
                <a:pPr marL="214313" indent="-214313" algn="just" defTabSz="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Distribution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controls the POI popularity and personal </a:t>
                </a:r>
                <a:r>
                  <a:rPr lang="en-US" sz="2000" dirty="0"/>
                  <a:t>preferences</a:t>
                </a:r>
              </a:p>
              <a:p>
                <a:pPr marL="214313" indent="-214313" algn="just" defTabSz="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214313" indent="-214313" algn="just" defTabSz="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selection of a POI v is dependent on its category and previously visited POI</a:t>
                </a:r>
              </a:p>
              <a:p>
                <a:pPr marL="214313" indent="-214313" algn="just" defTabSz="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25" y="1447800"/>
                <a:ext cx="4371975" cy="5016758"/>
              </a:xfrm>
              <a:prstGeom prst="rect">
                <a:avLst/>
              </a:prstGeom>
              <a:blipFill>
                <a:blip r:embed="rId3"/>
                <a:stretch>
                  <a:fillRect l="-1253" t="-730" r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20000" y="2667000"/>
                <a:ext cx="1219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𝑈𝐹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667000"/>
                <a:ext cx="12192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68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53193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Incorporating</a:t>
            </a:r>
            <a:r>
              <a:rPr lang="en-US" sz="3600" dirty="0"/>
              <a:t> POI and Traveler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153400" cy="3938772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/>
              <a:t>Topic (POI Category) Feature</a:t>
            </a:r>
            <a:r>
              <a:rPr lang="en-US" sz="2000" dirty="0"/>
              <a:t>: POI categories from the historical visits of users, which form the supervised topical labels. The prior for POI category distribution is calculated as follows: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Social Feature</a:t>
            </a:r>
            <a:r>
              <a:rPr lang="en-US" sz="2000" dirty="0"/>
              <a:t>: prior for distribution of social correlations is linear combination of the following features:</a:t>
            </a:r>
          </a:p>
          <a:p>
            <a:pPr marL="600075" lvl="1" indent="-257175" algn="just">
              <a:buFont typeface="+mj-lt"/>
              <a:buAutoNum type="alphaLcPeriod"/>
            </a:pPr>
            <a:r>
              <a:rPr lang="en-US" sz="2000" dirty="0"/>
              <a:t>Presence of a friendship link between users</a:t>
            </a:r>
          </a:p>
          <a:p>
            <a:pPr marL="600075" lvl="1" indent="-257175" algn="just">
              <a:buFont typeface="+mj-lt"/>
              <a:buAutoNum type="alphaLcPeriod"/>
            </a:pPr>
            <a:r>
              <a:rPr lang="en-US" sz="2000" dirty="0"/>
              <a:t>Number of overlapping topical categories (obtained from historical POI visits)</a:t>
            </a:r>
          </a:p>
          <a:p>
            <a:pPr marL="600075" lvl="1" indent="-257175" algn="just">
              <a:buFont typeface="+mj-lt"/>
              <a:buAutoNum type="alphaLcPeriod"/>
            </a:pPr>
            <a:r>
              <a:rPr lang="en-US" sz="2000" dirty="0"/>
              <a:t>Number of lists that are commonly followed by the users.</a:t>
            </a:r>
          </a:p>
          <a:p>
            <a:pPr algn="just"/>
            <a:r>
              <a:rPr lang="en-US" sz="2000" b="1" dirty="0"/>
              <a:t>POI popularity Feature</a:t>
            </a:r>
            <a:r>
              <a:rPr lang="en-US" sz="2000" dirty="0"/>
              <a:t>: Combination of two features (a) number of prominent reviewers for a POI and (b) the total number of check-ins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05000" y="2438035"/>
                <a:ext cx="4681923" cy="570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342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𝑢𝑠𝑒𝑟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𝑣𝑖𝑠𝑖𝑡𝑠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𝑃𝑂𝐼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𝑐𝑎𝑡𝑒𝑔𝑜𝑟𝑦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𝑃𝑂𝐼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𝑣𝑖𝑠𝑖𝑡𝑠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15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438035"/>
                <a:ext cx="4681923" cy="570092"/>
              </a:xfrm>
              <a:prstGeom prst="rect">
                <a:avLst/>
              </a:prstGeom>
              <a:blipFill>
                <a:blip r:embed="rId2"/>
                <a:stretch>
                  <a:fillRect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37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6" y="457200"/>
            <a:ext cx="6447501" cy="492369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Creating POI Sequences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4093596" cy="383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275" endPos="40000" dist="1016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3000" y="1393371"/>
                <a:ext cx="3933193" cy="214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342900"/>
                <a:r>
                  <a:rPr lang="en-US" sz="2400" dirty="0">
                    <a:solidFill>
                      <a:schemeClr val="tx1"/>
                    </a:solidFill>
                  </a:rPr>
                  <a:t>B – Spare time </a:t>
                </a:r>
              </a:p>
              <a:p>
                <a:pPr defTabSz="342900"/>
                <a:r>
                  <a:rPr lang="en-US" sz="2400" dirty="0">
                    <a:solidFill>
                      <a:schemeClr val="tx1"/>
                    </a:solidFill>
                  </a:rPr>
                  <a:t>B – Buffer time</a:t>
                </a:r>
              </a:p>
              <a:p>
                <a:pPr defTabSz="342900"/>
                <a:r>
                  <a:rPr lang="en-US" sz="2400" dirty="0">
                    <a:solidFill>
                      <a:schemeClr val="tx1"/>
                    </a:solidFill>
                  </a:rPr>
                  <a:t>K – Number of route options</a:t>
                </a:r>
              </a:p>
              <a:p>
                <a:pPr defTabSz="34290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Distance of route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r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defTabSz="342900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- Start Point of the user</a:t>
                </a:r>
              </a:p>
              <a:p>
                <a:pPr defTabSz="3429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393371"/>
                <a:ext cx="3933193" cy="2146742"/>
              </a:xfrm>
              <a:prstGeom prst="rect">
                <a:avLst/>
              </a:prstGeom>
              <a:blipFill>
                <a:blip r:embed="rId3"/>
                <a:stretch>
                  <a:fillRect l="-2481" t="-2273" r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0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powerpoint2</Template>
  <TotalTime>2647</TotalTime>
  <Words>572</Words>
  <Application>Microsoft Office PowerPoint</Application>
  <PresentationFormat>On-screen Show (4:3)</PresentationFormat>
  <Paragraphs>101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Office Theme</vt:lpstr>
      <vt:lpstr>Probabilistic Social Sequential Model for Tour Recommendation</vt:lpstr>
      <vt:lpstr>Busy traveler problem</vt:lpstr>
      <vt:lpstr>POI Sequence Recommendation</vt:lpstr>
      <vt:lpstr>Learning traveler behavior </vt:lpstr>
      <vt:lpstr>Tour Recommendation: Challenges</vt:lpstr>
      <vt:lpstr>Proposed method</vt:lpstr>
      <vt:lpstr>Social Sequential Tour Recommendation Model (SSTREC)</vt:lpstr>
      <vt:lpstr>Incorporating POI and Traveler Features</vt:lpstr>
      <vt:lpstr>Creating POI Sequences</vt:lpstr>
      <vt:lpstr>Visual Interface for Travelers</vt:lpstr>
      <vt:lpstr>Datasets</vt:lpstr>
      <vt:lpstr>Results</vt:lpstr>
      <vt:lpstr>Contributions</vt:lpstr>
      <vt:lpstr>Thank you! Questions?</vt:lpstr>
    </vt:vector>
  </TitlesOfParts>
  <Manager/>
  <Company>The University of Texas at Austin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информационного поиска: от истоков до наших дней</dc:title>
  <dc:subject/>
  <dc:creator>Alex</dc:creator>
  <cp:keywords/>
  <dc:description/>
  <cp:lastModifiedBy>Alex Kotov</cp:lastModifiedBy>
  <cp:revision>163</cp:revision>
  <dcterms:created xsi:type="dcterms:W3CDTF">2015-02-26T08:03:29Z</dcterms:created>
  <dcterms:modified xsi:type="dcterms:W3CDTF">2017-02-09T12:01:13Z</dcterms:modified>
  <cp:category/>
</cp:coreProperties>
</file>