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9" r:id="rId4"/>
    <p:sldId id="261" r:id="rId5"/>
    <p:sldId id="262" r:id="rId6"/>
    <p:sldId id="263" r:id="rId7"/>
    <p:sldId id="290" r:id="rId8"/>
    <p:sldId id="264" r:id="rId9"/>
    <p:sldId id="265" r:id="rId10"/>
    <p:sldId id="266" r:id="rId11"/>
    <p:sldId id="289" r:id="rId12"/>
    <p:sldId id="280" r:id="rId13"/>
    <p:sldId id="281" r:id="rId14"/>
    <p:sldId id="283" r:id="rId15"/>
    <p:sldId id="282" r:id="rId16"/>
    <p:sldId id="284" r:id="rId17"/>
    <p:sldId id="285" r:id="rId18"/>
    <p:sldId id="286" r:id="rId19"/>
    <p:sldId id="287" r:id="rId20"/>
    <p:sldId id="288" r:id="rId21"/>
    <p:sldId id="260" r:id="rId22"/>
  </p:sldIdLst>
  <p:sldSz cx="9144000" cy="6858000" type="screen4x3"/>
  <p:notesSz cx="69469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69" y="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r">
              <a:defRPr sz="1200"/>
            </a:lvl1pPr>
          </a:lstStyle>
          <a:p>
            <a:fld id="{AC0F6B63-2E8B-4E14-BCD5-6ADDD53C5052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69" y="875759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r">
              <a:defRPr sz="1200"/>
            </a:lvl1pPr>
          </a:lstStyle>
          <a:p>
            <a:fld id="{ADCC289D-E585-405B-BEAC-5653E7483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93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69" y="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r">
              <a:defRPr sz="1200"/>
            </a:lvl1pPr>
          </a:lstStyle>
          <a:p>
            <a:fld id="{94AE107C-71FD-4BEE-91EB-77BAAF168612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2" tIns="46191" rIns="92382" bIns="4619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379595"/>
            <a:ext cx="5557520" cy="4149090"/>
          </a:xfrm>
          <a:prstGeom prst="rect">
            <a:avLst/>
          </a:prstGeom>
        </p:spPr>
        <p:txBody>
          <a:bodyPr vert="horz" lIns="92382" tIns="46191" rIns="92382" bIns="4619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69" y="875759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r">
              <a:defRPr sz="1200"/>
            </a:lvl1pPr>
          </a:lstStyle>
          <a:p>
            <a:fld id="{3BAA488A-61B3-4AA7-A40F-62D55F737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773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A488A-61B3-4AA7-A40F-62D55F7379F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569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BE857-275A-4873-B3DC-E52F028B878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26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03D3A-42D8-4241-B50B-63A706BF30E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971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Both SVM and NB achieve the best performance when</a:t>
            </a:r>
            <a:r>
              <a:rPr lang="en-US" baseline="0" dirty="0" smtClean="0"/>
              <a:t> no pre-processing is used.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BE857-275A-4873-B3DC-E52F028B878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629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BE857-275A-4873-B3DC-E52F028B878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55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BE857-275A-4873-B3DC-E52F028B878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006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DBD57-EC05-4637-AAB8-145AA400352E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248400"/>
            <a:ext cx="533400" cy="473075"/>
          </a:xfrm>
        </p:spPr>
        <p:txBody>
          <a:bodyPr/>
          <a:lstStyle>
            <a:lvl1pPr marL="228600" indent="-228600">
              <a:defRPr/>
            </a:lvl1pPr>
          </a:lstStyle>
          <a:p>
            <a:pPr>
              <a:buFont typeface="+mj-lt"/>
              <a:buAutoNum type="arabicPeriod"/>
            </a:pPr>
            <a:fld id="{B6F15528-21DE-4FAA-801E-634DDDAF4B2B}" type="slidenum">
              <a:rPr lang="en-US" smtClean="0"/>
              <a:pPr>
                <a:buFont typeface="+mj-lt"/>
                <a:buAutoNum type="arabicPeriod"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CAAE0-982D-4CBB-A9DD-BC5B6B80464A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41E29-00C2-47C7-8FE2-99839D8D92F5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6BB5E-11A0-45CA-8BCB-C29EE30D9FF4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fld id="{638EF71E-A74D-4FD3-A0E3-BB01EF0A803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2F47-4C95-48E2-8F9A-B4875CF89394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F213E-1415-4A2C-8739-C350E75055B5}" type="datetime1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F7CF-9761-4F92-88BD-8AB29F92885C}" type="datetime1">
              <a:rPr lang="en-US" smtClean="0"/>
              <a:t>12/10/2015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491A-69BF-4191-A648-437559CACFDD}" type="datetime1">
              <a:rPr lang="en-US" smtClean="0"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D0D27-C174-488E-A37A-F9D6255D5807}" type="datetime1">
              <a:rPr lang="en-US" smtClean="0"/>
              <a:t>12/10/2015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459D-AA83-434C-A62C-5D1E7C33D82D}" type="datetime1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0FC5-63CA-4C9A-ACBB-7B2D69CB2CFE}" type="datetime1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51BE4-3180-435F-92C0-B58165562767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24600"/>
            <a:ext cx="533400" cy="396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ppslide-bgwhite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096000"/>
          </a:xfrm>
          <a:prstGeom prst="rect">
            <a:avLst/>
          </a:prstGeom>
        </p:spPr>
      </p:pic>
      <p:pic>
        <p:nvPicPr>
          <p:cNvPr id="8" name="Picture 7" descr="amia-logo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228600" y="6257159"/>
            <a:ext cx="1828800" cy="524641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629400" y="62484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D151F"/>
                </a:solidFill>
                <a:latin typeface="Helvetica" pitchFamily="2" charset="0"/>
              </a:rPr>
              <a:t>www.amia.org</a:t>
            </a:r>
            <a:endParaRPr lang="en-US" sz="2400" b="1" dirty="0">
              <a:solidFill>
                <a:srgbClr val="CD151F"/>
              </a:solidFill>
              <a:latin typeface="Helvetica" pitchFamily="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" Type="http://schemas.openxmlformats.org/officeDocument/2006/relationships/image" Target="../media/image13.png"/><Relationship Id="rId16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0.png"/><Relationship Id="rId12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6.png"/><Relationship Id="rId10" Type="http://schemas.openxmlformats.org/officeDocument/2006/relationships/image" Target="../media/image8.png"/><Relationship Id="rId4" Type="http://schemas.openxmlformats.org/officeDocument/2006/relationships/image" Target="../media/image29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86280"/>
            <a:ext cx="8077200" cy="2590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S14: Interpretable Probabilistic Latent Variable Models for Automatic Annotation of Clinical Text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495800"/>
            <a:ext cx="8621262" cy="1676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Alexander Kotov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, </a:t>
            </a:r>
            <a:r>
              <a:rPr lang="en-US" sz="2400" dirty="0" err="1" smtClean="0"/>
              <a:t>Mehedi</a:t>
            </a:r>
            <a:r>
              <a:rPr lang="en-US" sz="2400" dirty="0" smtClean="0"/>
              <a:t> Hasan</a:t>
            </a:r>
            <a:r>
              <a:rPr lang="en-US" sz="2400" baseline="30000" dirty="0"/>
              <a:t>1</a:t>
            </a:r>
            <a:r>
              <a:rPr lang="en-US" sz="2400" dirty="0" smtClean="0"/>
              <a:t>, </a:t>
            </a:r>
            <a:r>
              <a:rPr lang="en-US" sz="2400" dirty="0"/>
              <a:t>April </a:t>
            </a:r>
            <a:r>
              <a:rPr lang="en-US" sz="2400" dirty="0" smtClean="0"/>
              <a:t>Carcone</a:t>
            </a:r>
            <a:r>
              <a:rPr lang="en-US" sz="2400" baseline="30000" dirty="0"/>
              <a:t>1</a:t>
            </a:r>
            <a:r>
              <a:rPr lang="en-US" sz="2400" dirty="0" smtClean="0"/>
              <a:t>, Ming Dong</a:t>
            </a:r>
            <a:r>
              <a:rPr lang="en-US" sz="2400" baseline="30000" dirty="0"/>
              <a:t>1</a:t>
            </a:r>
            <a:r>
              <a:rPr lang="en-US" sz="2400" dirty="0" smtClean="0"/>
              <a:t>, Sylvie Naar-King</a:t>
            </a:r>
            <a:r>
              <a:rPr lang="en-US" sz="2400" baseline="30000" dirty="0"/>
              <a:t>1</a:t>
            </a:r>
            <a:r>
              <a:rPr lang="en-US" sz="2400" dirty="0" smtClean="0"/>
              <a:t>, Kathryn Brogan Hartlieb</a:t>
            </a:r>
            <a:r>
              <a:rPr lang="en-US" sz="2400" baseline="30000" dirty="0"/>
              <a:t>2</a:t>
            </a:r>
            <a:r>
              <a:rPr lang="en-US" sz="2400" dirty="0" smtClean="0"/>
              <a:t> 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baseline="30000" dirty="0" smtClean="0"/>
              <a:t>1 </a:t>
            </a:r>
            <a:r>
              <a:rPr lang="en-US" sz="2400" dirty="0" smtClean="0"/>
              <a:t>Wayne State University</a:t>
            </a:r>
          </a:p>
          <a:p>
            <a:pPr>
              <a:spcBef>
                <a:spcPts val="0"/>
              </a:spcBef>
            </a:pPr>
            <a:r>
              <a:rPr lang="en-US" sz="2400" baseline="30000" dirty="0" smtClean="0"/>
              <a:t>2 </a:t>
            </a:r>
            <a:r>
              <a:rPr lang="en-US" sz="2400" dirty="0" smtClean="0"/>
              <a:t>Florida International University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38" y="381000"/>
            <a:ext cx="2068062" cy="15182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992" y="288878"/>
            <a:ext cx="1600200" cy="15974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Discriminative Labeled LDA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55796" y="1423989"/>
            <a:ext cx="3977116" cy="4748211"/>
            <a:chOff x="2062668" y="1032255"/>
            <a:chExt cx="4441449" cy="5402405"/>
          </a:xfrm>
        </p:grpSpPr>
        <p:sp>
          <p:nvSpPr>
            <p:cNvPr id="7" name="Rectangle 6"/>
            <p:cNvSpPr/>
            <p:nvPr/>
          </p:nvSpPr>
          <p:spPr>
            <a:xfrm>
              <a:off x="2819400" y="1746755"/>
              <a:ext cx="3383280" cy="354919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4256926" y="1923384"/>
              <a:ext cx="533400" cy="533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4258450" y="2794720"/>
              <a:ext cx="530352" cy="53035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255076" y="3638760"/>
              <a:ext cx="533400" cy="533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708588" y="2589616"/>
              <a:ext cx="1624312" cy="259855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Arrow Connector 11"/>
            <p:cNvCxnSpPr>
              <a:stCxn id="8" idx="4"/>
              <a:endCxn id="9" idx="0"/>
            </p:cNvCxnSpPr>
            <p:nvPr/>
          </p:nvCxnSpPr>
          <p:spPr>
            <a:xfrm>
              <a:off x="4523626" y="2456784"/>
              <a:ext cx="0" cy="337936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9" idx="4"/>
              <a:endCxn id="10" idx="0"/>
            </p:cNvCxnSpPr>
            <p:nvPr/>
          </p:nvCxnSpPr>
          <p:spPr>
            <a:xfrm flipH="1">
              <a:off x="4521776" y="3325072"/>
              <a:ext cx="1850" cy="3136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4354204" y="1969917"/>
                  <a:ext cx="314544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𝜆</m:t>
                        </m:r>
                      </m:oMath>
                    </m:oMathPara>
                  </a14:m>
                  <a:endParaRPr lang="en-US" sz="2200" dirty="0">
                    <a:solidFill>
                      <a:prstClr val="black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54204" y="1969917"/>
                  <a:ext cx="314544" cy="430887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1923" r="-76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4321621" y="2845307"/>
                  <a:ext cx="390444" cy="4154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1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𝑚</m:t>
                        </m:r>
                      </m:oMath>
                    </m:oMathPara>
                  </a14:m>
                  <a:endParaRPr lang="en-US" sz="2100" dirty="0">
                    <a:solidFill>
                      <a:prstClr val="black"/>
                    </a:solidFill>
                  </a:endParaRPr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21621" y="2845307"/>
                  <a:ext cx="390444" cy="415498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4366158" y="3662784"/>
                  <a:ext cx="304800" cy="4154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1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𝑧</m:t>
                        </m:r>
                      </m:oMath>
                    </m:oMathPara>
                  </a14:m>
                  <a:endParaRPr lang="en-US" sz="2100" dirty="0">
                    <a:solidFill>
                      <a:prstClr val="black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66158" y="3662784"/>
                  <a:ext cx="304800" cy="415498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Oval 16"/>
            <p:cNvSpPr/>
            <p:nvPr/>
          </p:nvSpPr>
          <p:spPr>
            <a:xfrm>
              <a:off x="2536888" y="5532120"/>
              <a:ext cx="530352" cy="53035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3060279" y="5783904"/>
              <a:ext cx="365760" cy="185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5970717" y="5534380"/>
              <a:ext cx="533400" cy="533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4848800" y="4653675"/>
                  <a:ext cx="470848" cy="52527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𝐹</m:t>
                            </m:r>
                          </m:sub>
                        </m:sSub>
                      </m:oMath>
                    </m:oMathPara>
                  </a14:m>
                  <a:endParaRPr lang="en-US" sz="2400" dirty="0">
                    <a:solidFill>
                      <a:prstClr val="black"/>
                    </a:solidFill>
                  </a:endParaRPr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48800" y="4653675"/>
                  <a:ext cx="470848" cy="52527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2857" r="-20000" b="-1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5638800" y="4884091"/>
                  <a:ext cx="58458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𝑀</m:t>
                        </m:r>
                      </m:oMath>
                    </m:oMathPara>
                  </a14:m>
                  <a:endParaRPr lang="en-US" sz="2400" dirty="0">
                    <a:solidFill>
                      <a:prstClr val="black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38800" y="4884091"/>
                  <a:ext cx="584580" cy="461665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2" name="Straight Arrow Connector 21"/>
            <p:cNvCxnSpPr/>
            <p:nvPr/>
          </p:nvCxnSpPr>
          <p:spPr>
            <a:xfrm>
              <a:off x="4521996" y="4185808"/>
              <a:ext cx="0" cy="27432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4243329" y="4460128"/>
              <a:ext cx="533400" cy="533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4317635" y="4491405"/>
                  <a:ext cx="304800" cy="4154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1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𝑤</m:t>
                        </m:r>
                      </m:oMath>
                    </m:oMathPara>
                  </a14:m>
                  <a:endParaRPr lang="en-US" sz="2100" dirty="0">
                    <a:solidFill>
                      <a:prstClr val="black"/>
                    </a:solidFill>
                  </a:endParaRPr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17635" y="4491405"/>
                  <a:ext cx="304800" cy="415498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r="-18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3360340" y="5552068"/>
                  <a:ext cx="566384" cy="42126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1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1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𝜙</m:t>
                            </m:r>
                          </m:e>
                          <m:sup>
                            <m:r>
                              <a:rPr lang="en-US" sz="21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𝑐𝑙𝑠</m:t>
                            </m:r>
                          </m:sup>
                        </m:sSup>
                      </m:oMath>
                    </m:oMathPara>
                  </a14:m>
                  <a:endParaRPr lang="en-US" sz="2100" dirty="0">
                    <a:solidFill>
                      <a:prstClr val="black"/>
                    </a:solidFill>
                  </a:endParaRPr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60340" y="5552068"/>
                  <a:ext cx="566384" cy="421269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l="-4301" r="-8602" b="-1304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6" name="Straight Arrow Connector 25"/>
            <p:cNvCxnSpPr/>
            <p:nvPr/>
          </p:nvCxnSpPr>
          <p:spPr>
            <a:xfrm flipH="1" flipV="1">
              <a:off x="5605800" y="5791200"/>
              <a:ext cx="36576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/>
            <p:cNvSpPr/>
            <p:nvPr/>
          </p:nvSpPr>
          <p:spPr>
            <a:xfrm>
              <a:off x="5509432" y="3635992"/>
              <a:ext cx="530352" cy="530352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5625662" y="3657341"/>
                  <a:ext cx="304800" cy="4154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1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𝑐</m:t>
                        </m:r>
                      </m:oMath>
                    </m:oMathPara>
                  </a14:m>
                  <a:endParaRPr lang="en-US" sz="2100" dirty="0">
                    <a:solidFill>
                      <a:prstClr val="black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25662" y="3657341"/>
                  <a:ext cx="304800" cy="415498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2477086" y="5566267"/>
                  <a:ext cx="566384" cy="42126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1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1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𝛽</m:t>
                            </m:r>
                          </m:e>
                          <m:sup>
                            <m:r>
                              <a:rPr lang="en-US" sz="21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𝑐𝑙𝑠</m:t>
                            </m:r>
                          </m:sup>
                        </m:sSup>
                      </m:oMath>
                    </m:oMathPara>
                  </a14:m>
                  <a:endParaRPr lang="en-US" sz="2100" dirty="0">
                    <a:solidFill>
                      <a:prstClr val="black"/>
                    </a:solidFill>
                  </a:endParaRPr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77086" y="5566267"/>
                  <a:ext cx="566384" cy="421269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l="-5376" r="-4301" b="-1449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0" name="Oval 29"/>
            <p:cNvSpPr/>
            <p:nvPr/>
          </p:nvSpPr>
          <p:spPr>
            <a:xfrm>
              <a:off x="3439591" y="5532120"/>
              <a:ext cx="533400" cy="533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31" name="Straight Arrow Connector 30"/>
            <p:cNvCxnSpPr>
              <a:cxnSpLocks noChangeAspect="1"/>
              <a:stCxn id="30" idx="7"/>
              <a:endCxn id="23" idx="3"/>
            </p:cNvCxnSpPr>
            <p:nvPr/>
          </p:nvCxnSpPr>
          <p:spPr>
            <a:xfrm flipV="1">
              <a:off x="3894876" y="4915413"/>
              <a:ext cx="426568" cy="694822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cxnSpLocks noChangeAspect="1"/>
              <a:stCxn id="44" idx="1"/>
              <a:endCxn id="23" idx="5"/>
            </p:cNvCxnSpPr>
            <p:nvPr/>
          </p:nvCxnSpPr>
          <p:spPr>
            <a:xfrm flipH="1" flipV="1">
              <a:off x="4698614" y="4915413"/>
              <a:ext cx="449645" cy="694822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5011080" y="5567927"/>
                  <a:ext cx="566384" cy="42126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1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1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𝜙</m:t>
                            </m:r>
                          </m:e>
                          <m:sup>
                            <m:r>
                              <a:rPr lang="en-US" sz="21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𝑏𝑔</m:t>
                            </m:r>
                          </m:sup>
                        </m:sSup>
                      </m:oMath>
                    </m:oMathPara>
                  </a14:m>
                  <a:endParaRPr lang="en-US" sz="2100" dirty="0">
                    <a:solidFill>
                      <a:prstClr val="black"/>
                    </a:solidFill>
                  </a:endParaRPr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11080" y="5567927"/>
                  <a:ext cx="566384" cy="421269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l="-5376" r="-8602" b="-1449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5934081" y="5578944"/>
                  <a:ext cx="566384" cy="42126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1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1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𝛽</m:t>
                            </m:r>
                          </m:e>
                          <m:sup>
                            <m:r>
                              <a:rPr lang="en-US" sz="21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𝑏𝑔</m:t>
                            </m:r>
                          </m:sup>
                        </m:sSup>
                      </m:oMath>
                    </m:oMathPara>
                  </a14:m>
                  <a:endParaRPr lang="en-US" sz="2100" dirty="0">
                    <a:solidFill>
                      <a:prstClr val="black"/>
                    </a:solidFill>
                  </a:endParaRPr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34081" y="5578944"/>
                  <a:ext cx="566384" cy="421269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 l="-5376" r="-5376" b="-1449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5" name="Oval 34"/>
            <p:cNvSpPr/>
            <p:nvPr/>
          </p:nvSpPr>
          <p:spPr>
            <a:xfrm>
              <a:off x="3016044" y="3645312"/>
              <a:ext cx="533400" cy="533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>
              <a:off x="3564192" y="3903408"/>
              <a:ext cx="685800" cy="2876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38" idx="6"/>
              <a:endCxn id="35" idx="2"/>
            </p:cNvCxnSpPr>
            <p:nvPr/>
          </p:nvCxnSpPr>
          <p:spPr>
            <a:xfrm>
              <a:off x="2654868" y="3912012"/>
              <a:ext cx="361176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/>
            <p:cNvSpPr/>
            <p:nvPr/>
          </p:nvSpPr>
          <p:spPr>
            <a:xfrm>
              <a:off x="2121468" y="3645312"/>
              <a:ext cx="533400" cy="533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2062668" y="3682678"/>
                  <a:ext cx="566384" cy="42126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1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1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𝛼</m:t>
                            </m:r>
                          </m:e>
                          <m:sup>
                            <m:r>
                              <a:rPr lang="en-US" sz="21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𝑐𝑙𝑠</m:t>
                            </m:r>
                          </m:sup>
                        </m:sSup>
                      </m:oMath>
                    </m:oMathPara>
                  </a14:m>
                  <a:endParaRPr lang="en-US" sz="2100" dirty="0">
                    <a:solidFill>
                      <a:prstClr val="black"/>
                    </a:solidFill>
                  </a:endParaRPr>
                </a:p>
              </p:txBody>
            </p:sp>
          </mc:Choice>
          <mc:Fallback xmlns="">
            <p:sp>
              <p:nvSpPr>
                <p:cNvPr id="46" name="TextBox 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62668" y="3682678"/>
                  <a:ext cx="566384" cy="421269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r="-430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2959648" y="3700805"/>
                  <a:ext cx="566384" cy="42126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1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10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Θ</m:t>
                            </m:r>
                          </m:e>
                          <m:sup>
                            <m:r>
                              <a:rPr lang="en-US" sz="21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𝑐</m:t>
                            </m:r>
                            <m:r>
                              <a:rPr lang="en-US" sz="21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𝑙𝑠</m:t>
                            </m:r>
                          </m:sup>
                        </m:sSup>
                      </m:oMath>
                    </m:oMathPara>
                  </a14:m>
                  <a:endParaRPr lang="en-US" sz="2100" dirty="0">
                    <a:solidFill>
                      <a:prstClr val="black"/>
                    </a:solidFill>
                  </a:endParaRPr>
                </a:p>
              </p:txBody>
            </p:sp>
          </mc:Choice>
          <mc:Fallback xmlns="">
            <p:sp>
              <p:nvSpPr>
                <p:cNvPr id="47" name="Text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59648" y="3700805"/>
                  <a:ext cx="566384" cy="421269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l="-1087" r="-543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1" name="Rectangle 40"/>
            <p:cNvSpPr/>
            <p:nvPr/>
          </p:nvSpPr>
          <p:spPr>
            <a:xfrm>
              <a:off x="3235616" y="5413248"/>
              <a:ext cx="1118588" cy="95415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/>
                <p:cNvSpPr txBox="1"/>
                <p:nvPr/>
              </p:nvSpPr>
              <p:spPr>
                <a:xfrm>
                  <a:off x="3154674" y="6008824"/>
                  <a:ext cx="1336344" cy="4258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𝐾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𝑐𝑙𝑠</m:t>
                            </m:r>
                          </m:sup>
                        </m:sSup>
                        <m:r>
                          <a:rPr lang="en-US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𝐶</m:t>
                        </m:r>
                      </m:oMath>
                    </m:oMathPara>
                  </a14:m>
                  <a:endParaRPr lang="en-US" dirty="0">
                    <a:solidFill>
                      <a:prstClr val="black"/>
                    </a:solidFill>
                  </a:endParaRPr>
                </a:p>
              </p:txBody>
            </p:sp>
          </mc:Choice>
          <mc:Fallback xmlns="">
            <p:sp>
              <p:nvSpPr>
                <p:cNvPr id="42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54674" y="6008824"/>
                  <a:ext cx="1336344" cy="425836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3" name="Arc 42"/>
            <p:cNvSpPr/>
            <p:nvPr/>
          </p:nvSpPr>
          <p:spPr>
            <a:xfrm rot="16200000">
              <a:off x="3552817" y="3605362"/>
              <a:ext cx="1483636" cy="478535"/>
            </a:xfrm>
            <a:prstGeom prst="arc">
              <a:avLst>
                <a:gd name="adj1" fmla="val 10763172"/>
                <a:gd name="adj2" fmla="val 21406794"/>
              </a:avLst>
            </a:prstGeom>
            <a:ln w="25400">
              <a:solidFill>
                <a:schemeClr val="tx1"/>
              </a:solidFill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5070144" y="5532120"/>
              <a:ext cx="533400" cy="533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4244117" y="1032255"/>
              <a:ext cx="548640" cy="5486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white"/>
                  </a:solidFill>
                </a:rPr>
                <a:t>c</a:t>
              </a:r>
              <a:endParaRPr lang="en-US" dirty="0">
                <a:solidFill>
                  <a:prstClr val="white"/>
                </a:solidFill>
              </a:endParaRPr>
            </a:p>
          </p:txBody>
        </p:sp>
        <p:cxnSp>
          <p:nvCxnSpPr>
            <p:cNvPr id="46" name="Straight Arrow Connector 45"/>
            <p:cNvCxnSpPr>
              <a:cxnSpLocks/>
              <a:stCxn id="45" idx="4"/>
              <a:endCxn id="8" idx="0"/>
            </p:cNvCxnSpPr>
            <p:nvPr/>
          </p:nvCxnSpPr>
          <p:spPr>
            <a:xfrm>
              <a:off x="4518437" y="1580895"/>
              <a:ext cx="5189" cy="342489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Box 46"/>
                <p:cNvSpPr txBox="1"/>
                <p:nvPr/>
              </p:nvSpPr>
              <p:spPr>
                <a:xfrm>
                  <a:off x="4253552" y="1042688"/>
                  <a:ext cx="566384" cy="4154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1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𝛾</m:t>
                        </m:r>
                      </m:oMath>
                    </m:oMathPara>
                  </a14:m>
                  <a:endParaRPr lang="en-US" sz="2100" dirty="0">
                    <a:solidFill>
                      <a:prstClr val="black"/>
                    </a:solidFill>
                  </a:endParaRPr>
                </a:p>
              </p:txBody>
            </p:sp>
          </mc:Choice>
          <mc:Fallback xmlns="">
            <p:sp>
              <p:nvSpPr>
                <p:cNvPr id="65" name="TextBox 6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3552" y="1042688"/>
                  <a:ext cx="566384" cy="415498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 b="-588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8" name="Straight Arrow Connector 47"/>
            <p:cNvCxnSpPr>
              <a:stCxn id="27" idx="2"/>
              <a:endCxn id="10" idx="6"/>
            </p:cNvCxnSpPr>
            <p:nvPr/>
          </p:nvCxnSpPr>
          <p:spPr>
            <a:xfrm flipH="1">
              <a:off x="4788476" y="3901168"/>
              <a:ext cx="720956" cy="4292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27" idx="3"/>
              <a:endCxn id="23" idx="7"/>
            </p:cNvCxnSpPr>
            <p:nvPr/>
          </p:nvCxnSpPr>
          <p:spPr>
            <a:xfrm flipH="1">
              <a:off x="4698614" y="4088676"/>
              <a:ext cx="888486" cy="449567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Content Placeholder 2"/>
              <p:cNvSpPr txBox="1">
                <a:spLocks/>
              </p:cNvSpPr>
              <p:nvPr/>
            </p:nvSpPr>
            <p:spPr>
              <a:xfrm>
                <a:off x="3493967" y="1170296"/>
                <a:ext cx="5761489" cy="56115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en-US" sz="2300" dirty="0" smtClean="0"/>
                  <a:t>MG-LDA assumes the following generative model:</a:t>
                </a:r>
              </a:p>
              <a:p>
                <a:pPr marL="457200" lvl="1" indent="0">
                  <a:buFont typeface="Arial" pitchFamily="34" charset="0"/>
                  <a:buNone/>
                </a:pPr>
                <a:r>
                  <a:rPr lang="en-US" sz="2300" b="1" dirty="0" smtClean="0"/>
                  <a:t>for each fragment </a:t>
                </a:r>
                <a14:m>
                  <m:oMath xmlns:m="http://schemas.openxmlformats.org/officeDocument/2006/math">
                    <m:r>
                      <a:rPr lang="en-US" sz="2300" b="1" i="1" smtClean="0">
                        <a:latin typeface="Cambria Math"/>
                      </a:rPr>
                      <m:t>𝑭</m:t>
                    </m:r>
                  </m:oMath>
                </a14:m>
                <a:r>
                  <a:rPr lang="en-US" sz="2300" b="1" dirty="0" smtClean="0"/>
                  <a:t>:</a:t>
                </a:r>
              </a:p>
              <a:p>
                <a:pPr lvl="1">
                  <a:buFont typeface="Arial" pitchFamily="34" charset="0"/>
                  <a:buChar char="•"/>
                </a:pPr>
                <a:r>
                  <a:rPr lang="en-US" sz="2300" dirty="0" smtClean="0"/>
                  <a:t>draw a binomial distribution </a:t>
                </a:r>
                <a14:m>
                  <m:oMath xmlns:m="http://schemas.openxmlformats.org/officeDocument/2006/math">
                    <m:r>
                      <a:rPr lang="en-US" sz="2300" b="0" i="1" smtClean="0">
                        <a:latin typeface="Cambria Math"/>
                      </a:rPr>
                      <m:t>𝜆</m:t>
                    </m:r>
                  </m:oMath>
                </a14:m>
                <a:r>
                  <a:rPr lang="en-US" sz="2300" dirty="0" smtClean="0"/>
                  <a:t> controlling the mixture of background LM and class-specific topics for </a:t>
                </a:r>
                <a14:m>
                  <m:oMath xmlns:m="http://schemas.openxmlformats.org/officeDocument/2006/math">
                    <m:r>
                      <a:rPr lang="en-US" sz="2300" b="0" i="1" smtClean="0">
                        <a:latin typeface="Cambria Math"/>
                      </a:rPr>
                      <m:t>𝐹</m:t>
                    </m:r>
                  </m:oMath>
                </a14:m>
                <a:endParaRPr lang="en-US" sz="2300" dirty="0" smtClean="0"/>
              </a:p>
              <a:p>
                <a:pPr lvl="1">
                  <a:buFont typeface="Arial" pitchFamily="34" charset="0"/>
                  <a:buChar char="•"/>
                </a:pPr>
                <a:r>
                  <a:rPr lang="en-US" sz="2300" dirty="0"/>
                  <a:t>d</a:t>
                </a:r>
                <a:r>
                  <a:rPr lang="en-US" sz="2300" dirty="0" smtClean="0"/>
                  <a:t>raw distribution of class-specific topics</a:t>
                </a:r>
              </a:p>
              <a:p>
                <a:pPr marL="457200" lvl="1" indent="0">
                  <a:buFont typeface="Arial" pitchFamily="34" charset="0"/>
                  <a:buNone/>
                </a:pPr>
                <a:r>
                  <a:rPr lang="en-US" sz="2300" dirty="0" smtClean="0"/>
                  <a:t>	</a:t>
                </a:r>
                <a:r>
                  <a:rPr lang="en-US" sz="2300" b="1" dirty="0" smtClean="0"/>
                  <a:t>for each word position </a:t>
                </a:r>
                <a14:m>
                  <m:oMath xmlns:m="http://schemas.openxmlformats.org/officeDocument/2006/math">
                    <m:r>
                      <a:rPr lang="en-US" sz="2300" b="1" i="1" smtClean="0">
                        <a:latin typeface="Cambria Math"/>
                      </a:rPr>
                      <m:t>𝒊</m:t>
                    </m:r>
                  </m:oMath>
                </a14:m>
                <a:r>
                  <a:rPr lang="en-US" sz="2300" b="1" dirty="0" smtClean="0"/>
                  <a:t> in </a:t>
                </a:r>
                <a14:m>
                  <m:oMath xmlns:m="http://schemas.openxmlformats.org/officeDocument/2006/math">
                    <m:r>
                      <a:rPr lang="en-US" sz="2300" b="1" i="1" smtClean="0">
                        <a:latin typeface="Cambria Math"/>
                      </a:rPr>
                      <m:t>𝑭</m:t>
                    </m:r>
                  </m:oMath>
                </a14:m>
                <a:r>
                  <a:rPr lang="en-US" sz="2300" b="1" dirty="0" smtClean="0"/>
                  <a:t>:</a:t>
                </a:r>
              </a:p>
              <a:p>
                <a:pPr lvl="2"/>
                <a:r>
                  <a:rPr lang="en-US" sz="2300" dirty="0" smtClean="0"/>
                  <a:t>draw Bernoulli switching variable </a:t>
                </a:r>
                <a14:m>
                  <m:oMath xmlns:m="http://schemas.openxmlformats.org/officeDocument/2006/math">
                    <m:r>
                      <a:rPr lang="en-US" sz="2300" b="0" i="1" smtClean="0">
                        <a:latin typeface="Cambria Math"/>
                      </a:rPr>
                      <m:t>𝑚</m:t>
                    </m:r>
                  </m:oMath>
                </a14:m>
                <a:r>
                  <a:rPr lang="en-US" sz="23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𝑓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300" dirty="0" smtClean="0"/>
                  <a:t>determining the type of LM	</a:t>
                </a:r>
              </a:p>
              <a:p>
                <a:pPr marL="1200150" lvl="2" indent="-342900"/>
                <a:r>
                  <a:rPr lang="en-US" sz="2300" dirty="0" smtClean="0"/>
                  <a:t>draw a word either from class-specific topic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3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300" b="0" i="1" smtClean="0">
                            <a:latin typeface="Cambria Math"/>
                          </a:rPr>
                          <m:t>𝜙</m:t>
                        </m:r>
                      </m:e>
                      <m:sup>
                        <m:r>
                          <a:rPr lang="en-US" sz="2300" b="0" i="1" smtClean="0">
                            <a:latin typeface="Cambria Math"/>
                          </a:rPr>
                          <m:t>𝑐𝑙𝑠</m:t>
                        </m:r>
                      </m:sup>
                    </m:sSup>
                  </m:oMath>
                </a14:m>
                <a:r>
                  <a:rPr lang="en-US" sz="2300" dirty="0" smtClean="0"/>
                  <a:t> or background LM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3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300" b="0" i="1" smtClean="0">
                            <a:latin typeface="Cambria Math"/>
                          </a:rPr>
                          <m:t>𝜙</m:t>
                        </m:r>
                      </m:e>
                      <m:sup>
                        <m:r>
                          <a:rPr lang="en-US" sz="2300" b="0" i="1" smtClean="0">
                            <a:latin typeface="Cambria Math"/>
                          </a:rPr>
                          <m:t>𝑏𝑔</m:t>
                        </m:r>
                      </m:sup>
                    </m:sSup>
                  </m:oMath>
                </a14:m>
                <a:endParaRPr lang="en-US" sz="2300" i="1" dirty="0" smtClean="0"/>
              </a:p>
            </p:txBody>
          </p:sp>
        </mc:Choice>
        <mc:Fallback xmlns="">
          <p:sp>
            <p:nvSpPr>
              <p:cNvPr id="5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3967" y="1170296"/>
                <a:ext cx="5761489" cy="5611504"/>
              </a:xfrm>
              <a:prstGeom prst="rect">
                <a:avLst/>
              </a:prstGeom>
              <a:blipFill rotWithShape="1">
                <a:blip r:embed="rId17"/>
                <a:stretch>
                  <a:fillRect l="-1481" t="-7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  </a:t>
            </a:r>
            <a:fld id="{638EF71E-A74D-4FD3-A0E3-BB01EF0A803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0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47800"/>
                <a:ext cx="8229600" cy="4525963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Apply Bayesian inversion of class-specific </a:t>
                </a:r>
                <a:r>
                  <a:rPr lang="en-US" dirty="0" err="1" smtClean="0"/>
                  <a:t>multinomials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𝜙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𝑐𝑙𝑠</m:t>
                        </m:r>
                      </m:sup>
                    </m:sSup>
                  </m:oMath>
                </a14:m>
                <a:r>
                  <a:rPr lang="en-US" dirty="0" smtClean="0"/>
                  <a:t> 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𝑤</m:t>
                    </m:r>
                    <m:r>
                      <a:rPr lang="en-US" b="0" i="1" smtClean="0">
                        <a:latin typeface="Cambria Math"/>
                      </a:rPr>
                      <m:t>|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e>
                          <m:r>
                            <a:rPr lang="en-US" b="0" i="1" smtClean="0">
                              <a:latin typeface="Cambria Math"/>
                            </a:rPr>
                            <m:t>𝑤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𝑤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𝑐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𝑤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For class-specific topics: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𝑤</m:t>
                          </m:r>
                        </m:e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𝐾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𝑐𝑙𝑠</m:t>
                              </m:r>
                            </m:sup>
                          </m:sSup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𝑤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|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Probabilistic classification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/>
                      </a:rPr>
                      <m:t>𝐹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argmax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li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lim>
                          </m:limLow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</m:d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argmax</m:t>
                              </m:r>
                            </m:e>
                            <m:li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𝐹</m:t>
                              </m:r>
                            </m:sub>
                            <m:sup/>
                            <m:e>
                              <m:func>
                                <m:func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|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𝑤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</m:e>
                          </m:nary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47800"/>
                <a:ext cx="8229600" cy="4525963"/>
              </a:xfrm>
              <a:blipFill rotWithShape="1">
                <a:blip r:embed="rId2"/>
                <a:stretch>
                  <a:fillRect l="-1037" t="-2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  </a:t>
            </a:r>
            <a:fld id="{638EF71E-A74D-4FD3-A0E3-BB01EF0A803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435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736" y="120396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2966 manually annotated fragments of motivational interviews conducted at the Pediatric Prevention Research Center of Wayne State University’s School of </a:t>
            </a:r>
            <a:r>
              <a:rPr lang="en-US" dirty="0" smtClean="0"/>
              <a:t>Medicine</a:t>
            </a:r>
          </a:p>
          <a:p>
            <a:r>
              <a:rPr lang="en-US" dirty="0" smtClean="0"/>
              <a:t>Only unigram lexical features were used</a:t>
            </a:r>
          </a:p>
          <a:p>
            <a:r>
              <a:rPr lang="en-US" dirty="0" smtClean="0"/>
              <a:t>Preprocessing:</a:t>
            </a:r>
          </a:p>
          <a:p>
            <a:pPr lvl="1"/>
            <a:r>
              <a:rPr lang="en-US" b="1" dirty="0" smtClean="0"/>
              <a:t>RAW:</a:t>
            </a:r>
            <a:r>
              <a:rPr lang="en-US" dirty="0" smtClean="0"/>
              <a:t> no stemming or stop-words removal</a:t>
            </a:r>
          </a:p>
          <a:p>
            <a:pPr lvl="1"/>
            <a:r>
              <a:rPr lang="en-US" b="1" dirty="0" smtClean="0"/>
              <a:t>STEM:</a:t>
            </a:r>
            <a:r>
              <a:rPr lang="en-US" dirty="0" smtClean="0"/>
              <a:t> stemming but no stop-words removal</a:t>
            </a:r>
          </a:p>
          <a:p>
            <a:pPr lvl="1"/>
            <a:r>
              <a:rPr lang="en-US" b="1" dirty="0" smtClean="0"/>
              <a:t>STOP:</a:t>
            </a:r>
            <a:r>
              <a:rPr lang="en-US" dirty="0" smtClean="0"/>
              <a:t> stop-words removal, but no stemming</a:t>
            </a:r>
          </a:p>
          <a:p>
            <a:pPr lvl="1"/>
            <a:r>
              <a:rPr lang="en-US" b="1" dirty="0" smtClean="0"/>
              <a:t>STOP-STEM:</a:t>
            </a:r>
            <a:r>
              <a:rPr lang="en-US" dirty="0" smtClean="0"/>
              <a:t> stemming and stop-words removal</a:t>
            </a:r>
          </a:p>
          <a:p>
            <a:r>
              <a:rPr lang="en-US" dirty="0" smtClean="0"/>
              <a:t>Randomized 5-fold </a:t>
            </a:r>
            <a:r>
              <a:rPr lang="en-US" dirty="0" smtClean="0"/>
              <a:t>cross-validation</a:t>
            </a:r>
          </a:p>
          <a:p>
            <a:pPr lvl="1"/>
            <a:r>
              <a:rPr lang="en-US" dirty="0" smtClean="0"/>
              <a:t>results are based on weighted macro-averaging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6CBC3-671E-41B0-90F9-E5A229A825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57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Task 1: classifying 5 original classes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 classes: CL-, CL+, CT-, CT+, AMB</a:t>
            </a:r>
          </a:p>
          <a:p>
            <a:r>
              <a:rPr lang="en-US" dirty="0"/>
              <a:t>Class </a:t>
            </a:r>
            <a:r>
              <a:rPr lang="en-US" dirty="0" smtClean="0"/>
              <a:t>distribution: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662382"/>
              </p:ext>
            </p:extLst>
          </p:nvPr>
        </p:nvGraphicFramePr>
        <p:xfrm>
          <a:off x="2971800" y="3276600"/>
          <a:ext cx="3429000" cy="2514600"/>
        </p:xfrm>
        <a:graphic>
          <a:graphicData uri="http://schemas.openxmlformats.org/drawingml/2006/table">
            <a:tbl>
              <a:tblPr firstRow="1" bandRow="1"/>
              <a:tblGrid>
                <a:gridCol w="1041400"/>
                <a:gridCol w="1320800"/>
                <a:gridCol w="1066800"/>
              </a:tblGrid>
              <a:tr h="419100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class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# samples</a:t>
                      </a:r>
                      <a:endParaRPr lang="en-US" sz="2000" baseline="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%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4191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</a:rPr>
                        <a:t>CL-</a:t>
                      </a:r>
                      <a:endParaRPr lang="en-US" sz="20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73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2.46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</a:rPr>
                        <a:t>CL+</a:t>
                      </a:r>
                      <a:endParaRPr lang="en-US" sz="20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875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29.50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4191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</a:rPr>
                        <a:t>CT-</a:t>
                      </a:r>
                      <a:endParaRPr lang="en-US" sz="20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278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9.37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</a:rPr>
                        <a:t>CT+</a:t>
                      </a:r>
                      <a:endParaRPr lang="en-US" sz="20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1657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55.87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</a:rPr>
                        <a:t>AMB</a:t>
                      </a:r>
                      <a:endParaRPr lang="en-US" sz="20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83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2.80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  </a:t>
            </a:r>
            <a:fld id="{638EF71E-A74D-4FD3-A0E3-BB01EF0A803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27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Task 1: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6CBC3-671E-41B0-90F9-E5A229A825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114302"/>
              </p:ext>
            </p:extLst>
          </p:nvPr>
        </p:nvGraphicFramePr>
        <p:xfrm>
          <a:off x="1613336" y="1905000"/>
          <a:ext cx="5549464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7366"/>
                <a:gridCol w="1387366"/>
                <a:gridCol w="1387366"/>
                <a:gridCol w="1387366"/>
              </a:tblGrid>
              <a:tr h="317588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Recall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Precision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F1-measure</a:t>
                      </a:r>
                      <a:endParaRPr lang="en-US" sz="1600" dirty="0"/>
                    </a:p>
                  </a:txBody>
                  <a:tcPr/>
                </a:tc>
              </a:tr>
              <a:tr h="317588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RAW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0.543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0.534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0.537</a:t>
                      </a:r>
                      <a:endParaRPr lang="en-US" sz="1600" b="0" dirty="0"/>
                    </a:p>
                  </a:txBody>
                  <a:tcPr/>
                </a:tc>
              </a:tr>
              <a:tr h="317588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STEM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0.557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0.542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0.549</a:t>
                      </a:r>
                      <a:endParaRPr lang="en-US" sz="1600" b="1" dirty="0"/>
                    </a:p>
                  </a:txBody>
                  <a:tcPr/>
                </a:tc>
              </a:tr>
              <a:tr h="317588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STOP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0.541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0.508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0.520</a:t>
                      </a:r>
                      <a:endParaRPr lang="en-US" sz="1600" dirty="0"/>
                    </a:p>
                  </a:txBody>
                  <a:tcPr/>
                </a:tc>
              </a:tr>
              <a:tr h="317588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STOP-STEM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0.543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0.515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0.525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70848" y="1371600"/>
            <a:ext cx="8229600" cy="3200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LCA: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sz="2800" dirty="0" smtClean="0"/>
              <a:t>DL-LDA: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sz="2800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171016"/>
              </p:ext>
            </p:extLst>
          </p:nvPr>
        </p:nvGraphicFramePr>
        <p:xfrm>
          <a:off x="1600200" y="4191000"/>
          <a:ext cx="5549464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7366"/>
                <a:gridCol w="1387366"/>
                <a:gridCol w="1387366"/>
                <a:gridCol w="1387366"/>
              </a:tblGrid>
              <a:tr h="317588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Recall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Precision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F1-measure</a:t>
                      </a:r>
                      <a:endParaRPr lang="en-US" sz="1600" dirty="0"/>
                    </a:p>
                  </a:txBody>
                  <a:tcPr/>
                </a:tc>
              </a:tr>
              <a:tr h="317588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RAW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0.591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0.533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0.537</a:t>
                      </a:r>
                      <a:endParaRPr lang="en-US" sz="1600" b="1" dirty="0"/>
                    </a:p>
                  </a:txBody>
                  <a:tcPr/>
                </a:tc>
              </a:tr>
              <a:tr h="317588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STEM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0.586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0.515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0.527</a:t>
                      </a:r>
                      <a:endParaRPr lang="en-US" sz="1600" b="0" dirty="0"/>
                    </a:p>
                  </a:txBody>
                  <a:tcPr/>
                </a:tc>
              </a:tr>
              <a:tr h="317588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STOP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0.560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0.504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0.508</a:t>
                      </a:r>
                      <a:endParaRPr lang="en-US" sz="1600" dirty="0"/>
                    </a:p>
                  </a:txBody>
                  <a:tcPr/>
                </a:tc>
              </a:tr>
              <a:tr h="317588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STOP-STEM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0.557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0.492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0.498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821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75067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Naïve Bayes: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sz="2800" dirty="0" smtClean="0"/>
              <a:t>L-LDA: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6CBC3-671E-41B0-90F9-E5A229A825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825084"/>
              </p:ext>
            </p:extLst>
          </p:nvPr>
        </p:nvGraphicFramePr>
        <p:xfrm>
          <a:off x="1624584" y="1917192"/>
          <a:ext cx="5549464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7366"/>
                <a:gridCol w="1387366"/>
                <a:gridCol w="1387366"/>
                <a:gridCol w="1387366"/>
              </a:tblGrid>
              <a:tr h="317588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Recall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Precision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F1-measure</a:t>
                      </a:r>
                      <a:endParaRPr lang="en-US" sz="1600" dirty="0"/>
                    </a:p>
                  </a:txBody>
                  <a:tcPr/>
                </a:tc>
              </a:tr>
              <a:tr h="317588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RAW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0.522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0.523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0.506</a:t>
                      </a:r>
                      <a:endParaRPr lang="en-US" sz="1600" b="0" dirty="0"/>
                    </a:p>
                  </a:txBody>
                  <a:tcPr/>
                </a:tc>
              </a:tr>
              <a:tr h="317588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STEM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0.534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0.534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0.518</a:t>
                      </a:r>
                      <a:endParaRPr lang="en-US" sz="1600" b="1" dirty="0"/>
                    </a:p>
                  </a:txBody>
                  <a:tcPr/>
                </a:tc>
              </a:tr>
              <a:tr h="317588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STOP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0.511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0.526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0.510</a:t>
                      </a:r>
                      <a:endParaRPr lang="en-US" sz="1600" dirty="0"/>
                    </a:p>
                  </a:txBody>
                  <a:tcPr/>
                </a:tc>
              </a:tr>
              <a:tr h="317588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STOP-STEM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0.510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0.519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0.506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493987"/>
              </p:ext>
            </p:extLst>
          </p:nvPr>
        </p:nvGraphicFramePr>
        <p:xfrm>
          <a:off x="1676400" y="4270248"/>
          <a:ext cx="5549464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7366"/>
                <a:gridCol w="1387366"/>
                <a:gridCol w="1387366"/>
                <a:gridCol w="1387366"/>
              </a:tblGrid>
              <a:tr h="317588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Recall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Precision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F1-measure</a:t>
                      </a:r>
                      <a:endParaRPr lang="en-US" sz="1600" dirty="0"/>
                    </a:p>
                  </a:txBody>
                  <a:tcPr/>
                </a:tc>
              </a:tr>
              <a:tr h="317588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RAW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0.537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0.530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0.480</a:t>
                      </a:r>
                      <a:endParaRPr lang="en-US" sz="1600" b="0" dirty="0"/>
                    </a:p>
                  </a:txBody>
                  <a:tcPr/>
                </a:tc>
              </a:tr>
              <a:tr h="317588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STEM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0.544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0.540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0.474</a:t>
                      </a:r>
                      <a:endParaRPr lang="en-US" sz="1600" b="1" dirty="0"/>
                    </a:p>
                  </a:txBody>
                  <a:tcPr/>
                </a:tc>
              </a:tr>
              <a:tr h="317588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STOP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0.530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0.520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0.478</a:t>
                      </a:r>
                      <a:endParaRPr lang="en-US" sz="1600" dirty="0"/>
                    </a:p>
                  </a:txBody>
                  <a:tcPr/>
                </a:tc>
              </a:tr>
              <a:tr h="317588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STOP-STEM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0.538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0.517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0.475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Task 1: performance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93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1: summary of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352800"/>
            <a:ext cx="8229600" cy="31242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LCA shows the best performance in terms of precision and F1-measure</a:t>
            </a:r>
          </a:p>
          <a:p>
            <a:r>
              <a:rPr lang="en-US" sz="2800" dirty="0" smtClean="0"/>
              <a:t>LCA and DL-LDA outperform NB in L-LDA in terms of all metrics </a:t>
            </a:r>
          </a:p>
          <a:p>
            <a:r>
              <a:rPr lang="en-US" sz="2800" dirty="0" smtClean="0"/>
              <a:t>DL-LDA has higher recall than LCA and comparable precision and F1-measure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probabilistic separation of words by specificity + dividing class specific </a:t>
            </a:r>
            <a:r>
              <a:rPr lang="en-US" dirty="0" err="1" smtClean="0">
                <a:solidFill>
                  <a:schemeClr val="tx2"/>
                </a:solidFill>
              </a:rPr>
              <a:t>multinomials</a:t>
            </a:r>
            <a:r>
              <a:rPr lang="en-US" dirty="0" smtClean="0">
                <a:solidFill>
                  <a:schemeClr val="tx2"/>
                </a:solidFill>
              </a:rPr>
              <a:t> translates into better classification results</a:t>
            </a:r>
            <a:r>
              <a:rPr lang="en-US" dirty="0" smtClean="0"/>
              <a:t> 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126285"/>
              </p:ext>
            </p:extLst>
          </p:nvPr>
        </p:nvGraphicFramePr>
        <p:xfrm>
          <a:off x="1889760" y="1371600"/>
          <a:ext cx="5549464" cy="1828800"/>
        </p:xfrm>
        <a:graphic>
          <a:graphicData uri="http://schemas.openxmlformats.org/drawingml/2006/table">
            <a:tbl>
              <a:tblPr firstRow="1" bandRow="1"/>
              <a:tblGrid>
                <a:gridCol w="1387366"/>
                <a:gridCol w="1387366"/>
                <a:gridCol w="1387366"/>
                <a:gridCol w="1387366"/>
              </a:tblGrid>
              <a:tr h="317588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1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 smtClean="0"/>
                        <a:t>Recall</a:t>
                      </a:r>
                      <a:endParaRPr lang="en-US" sz="1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 smtClean="0"/>
                        <a:t>Precision</a:t>
                      </a:r>
                      <a:endParaRPr lang="en-US" sz="1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 smtClean="0"/>
                        <a:t>F1-measure</a:t>
                      </a:r>
                      <a:endParaRPr lang="en-US" sz="1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17588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b="1" dirty="0" smtClean="0"/>
                        <a:t>NB</a:t>
                      </a:r>
                      <a:endParaRPr lang="en-US" sz="18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 smtClean="0"/>
                        <a:t>0.522</a:t>
                      </a:r>
                      <a:endParaRPr lang="en-US" sz="1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b="0" dirty="0" smtClean="0"/>
                        <a:t>0.523</a:t>
                      </a:r>
                      <a:endParaRPr lang="en-US" sz="1800" b="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 smtClean="0"/>
                        <a:t>0.506</a:t>
                      </a:r>
                      <a:endParaRPr lang="en-US" sz="1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17588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b="1" dirty="0" smtClean="0"/>
                        <a:t>LCA</a:t>
                      </a:r>
                      <a:endParaRPr lang="en-US" sz="18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b="0" dirty="0" smtClean="0"/>
                        <a:t>0.543</a:t>
                      </a:r>
                      <a:endParaRPr lang="en-US" sz="1800" b="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b="1" dirty="0" smtClean="0"/>
                        <a:t>0.534</a:t>
                      </a:r>
                      <a:endParaRPr lang="en-US" sz="18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b="1" dirty="0" smtClean="0"/>
                        <a:t>0.537</a:t>
                      </a:r>
                      <a:endParaRPr lang="en-US" sz="18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17588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+mj-lt"/>
                        </a:rPr>
                        <a:t>L-LDA</a:t>
                      </a:r>
                      <a:endParaRPr lang="en-US" sz="18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+mj-lt"/>
                        </a:rPr>
                        <a:t>0.537</a:t>
                      </a:r>
                      <a:endParaRPr lang="en-US" sz="1800" b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+mj-lt"/>
                        </a:rPr>
                        <a:t>0.530</a:t>
                      </a:r>
                      <a:endParaRPr lang="en-US" sz="1800" b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+mj-lt"/>
                        </a:rPr>
                        <a:t>0.480</a:t>
                      </a:r>
                      <a:endParaRPr lang="en-US" sz="1800" b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17588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+mj-lt"/>
                        </a:rPr>
                        <a:t>DL-LDA</a:t>
                      </a:r>
                      <a:endParaRPr lang="en-US" sz="18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+mj-lt"/>
                        </a:rPr>
                        <a:t>0.591</a:t>
                      </a:r>
                      <a:endParaRPr lang="en-US" sz="1800" b="1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+mj-lt"/>
                        </a:rPr>
                        <a:t>0.533</a:t>
                      </a:r>
                      <a:endParaRPr lang="en-US" sz="1800" b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+mj-lt"/>
                        </a:rPr>
                        <a:t>0.537</a:t>
                      </a:r>
                      <a:endParaRPr lang="en-US" sz="1800" b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  </a:t>
            </a:r>
            <a:fld id="{638EF71E-A74D-4FD3-A0E3-BB01EF0A803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18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Most characteristic terms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471584"/>
              </p:ext>
            </p:extLst>
          </p:nvPr>
        </p:nvGraphicFramePr>
        <p:xfrm>
          <a:off x="963304" y="1447800"/>
          <a:ext cx="7467600" cy="4496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9231"/>
                <a:gridCol w="6588369"/>
              </a:tblGrid>
              <a:tr h="6938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Code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Terms</a:t>
                      </a:r>
                      <a:endParaRPr lang="en-US" sz="2000" dirty="0"/>
                    </a:p>
                  </a:txBody>
                  <a:tcPr/>
                </a:tc>
              </a:tr>
              <a:tr h="76744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CL-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drink sugar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gatorade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lot hungry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splenda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beef tired watch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tv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steroids sleep home nervous confused starving appetite asleep craving pop fries computer</a:t>
                      </a:r>
                      <a:endParaRPr lang="en-US" sz="2000" dirty="0"/>
                    </a:p>
                  </a:txBody>
                  <a:tcPr/>
                </a:tc>
              </a:tr>
              <a:tr h="69385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CL+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stop run love tackle vegetables efforts juice swim play walk salad fruit</a:t>
                      </a:r>
                      <a:endParaRPr lang="en-US" sz="2000" dirty="0"/>
                    </a:p>
                  </a:txBody>
                  <a:tcPr/>
                </a:tc>
              </a:tr>
              <a:tr h="69385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CT-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got laughs sleep wait answer never tired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fault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phone joke weird hard don’t</a:t>
                      </a:r>
                      <a:endParaRPr lang="en-US" sz="2000" dirty="0"/>
                    </a:p>
                  </a:txBody>
                  <a:tcPr/>
                </a:tc>
              </a:tr>
              <a:tr h="69385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CT+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time go mom brother want happy clock boy can move library need adopted reduce sorry solve overcoming lose</a:t>
                      </a:r>
                      <a:endParaRPr lang="en-US" sz="2000" dirty="0"/>
                    </a:p>
                  </a:txBody>
                  <a:tcPr/>
                </a:tc>
              </a:tr>
              <a:tr h="69385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AMB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taco mmm know say plus snow pain weather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  </a:t>
            </a:r>
            <a:fld id="{638EF71E-A74D-4FD3-A0E3-BB01EF0A803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4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Task 2: classifying CL, CT and AMB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389120"/>
          </a:xfrm>
        </p:spPr>
        <p:txBody>
          <a:bodyPr/>
          <a:lstStyle/>
          <a:p>
            <a:r>
              <a:rPr lang="en-US" sz="2800" dirty="0" smtClean="0"/>
              <a:t>3 classes: CL (CL+ and CL-), CT (CT+ and CT-) and AMB</a:t>
            </a:r>
          </a:p>
          <a:p>
            <a:r>
              <a:rPr lang="en-US" sz="2800" dirty="0"/>
              <a:t>Class </a:t>
            </a:r>
            <a:r>
              <a:rPr lang="en-US" sz="2800" dirty="0" smtClean="0"/>
              <a:t>distribution:</a:t>
            </a:r>
            <a:endParaRPr lang="en-US" sz="2800" dirty="0"/>
          </a:p>
          <a:p>
            <a:endParaRPr lang="en-US" dirty="0"/>
          </a:p>
          <a:p>
            <a:pPr marL="0" indent="0">
              <a:buNone/>
            </a:pPr>
            <a:endParaRPr lang="en-US" sz="4000" dirty="0" smtClean="0"/>
          </a:p>
          <a:p>
            <a:r>
              <a:rPr lang="en-US" sz="2800" dirty="0" smtClean="0"/>
              <a:t>Performance: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028399"/>
              </p:ext>
            </p:extLst>
          </p:nvPr>
        </p:nvGraphicFramePr>
        <p:xfrm>
          <a:off x="1841936" y="4495800"/>
          <a:ext cx="5549464" cy="1676400"/>
        </p:xfrm>
        <a:graphic>
          <a:graphicData uri="http://schemas.openxmlformats.org/drawingml/2006/table">
            <a:tbl>
              <a:tblPr firstRow="1" bandRow="1"/>
              <a:tblGrid>
                <a:gridCol w="1387366"/>
                <a:gridCol w="1387366"/>
                <a:gridCol w="1387366"/>
                <a:gridCol w="1387366"/>
              </a:tblGrid>
              <a:tr h="317588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600" dirty="0" smtClean="0"/>
                        <a:t>Recall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600" dirty="0" smtClean="0"/>
                        <a:t>Precision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600" dirty="0" smtClean="0"/>
                        <a:t>F1-measure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17588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600" b="1" dirty="0" smtClean="0"/>
                        <a:t>NB</a:t>
                      </a:r>
                      <a:endParaRPr lang="en-US" sz="16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600" dirty="0" smtClean="0"/>
                        <a:t>0.617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600" b="0" dirty="0" smtClean="0"/>
                        <a:t>0.627</a:t>
                      </a:r>
                      <a:endParaRPr lang="en-US" sz="1600" b="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600" dirty="0" smtClean="0"/>
                        <a:t>0.611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17588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600" b="1" dirty="0" smtClean="0"/>
                        <a:t>LCA</a:t>
                      </a:r>
                      <a:endParaRPr lang="en-US" sz="16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600" b="1" dirty="0" smtClean="0"/>
                        <a:t>0.674</a:t>
                      </a:r>
                      <a:endParaRPr lang="en-US" sz="16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600" b="1" dirty="0" smtClean="0"/>
                        <a:t>0.651</a:t>
                      </a:r>
                      <a:endParaRPr lang="en-US" sz="16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600" b="1" dirty="0" smtClean="0"/>
                        <a:t>0.656</a:t>
                      </a:r>
                      <a:endParaRPr lang="en-US" sz="16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17588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+mj-lt"/>
                        </a:rPr>
                        <a:t>L-LDA</a:t>
                      </a:r>
                      <a:endParaRPr lang="en-US" sz="16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+mj-lt"/>
                        </a:rPr>
                        <a:t>0.634</a:t>
                      </a:r>
                      <a:endParaRPr lang="en-US" sz="1600" b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+mj-lt"/>
                        </a:rPr>
                        <a:t>0.631</a:t>
                      </a:r>
                      <a:endParaRPr lang="en-US" sz="1600" b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+mj-lt"/>
                        </a:rPr>
                        <a:t>0.587</a:t>
                      </a:r>
                      <a:endParaRPr lang="en-US" sz="1600" b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17588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+mj-lt"/>
                        </a:rPr>
                        <a:t>DL-LDA</a:t>
                      </a:r>
                      <a:endParaRPr lang="en-US" sz="16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+mj-lt"/>
                        </a:rPr>
                        <a:t>0.673</a:t>
                      </a:r>
                      <a:endParaRPr lang="en-US" sz="1600" b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+mj-lt"/>
                        </a:rPr>
                        <a:t>0.637</a:t>
                      </a:r>
                      <a:endParaRPr lang="en-US" sz="1600" b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+mj-lt"/>
                        </a:rPr>
                        <a:t>0.633</a:t>
                      </a:r>
                      <a:endParaRPr lang="en-US" sz="1600" b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775045"/>
              </p:ext>
            </p:extLst>
          </p:nvPr>
        </p:nvGraphicFramePr>
        <p:xfrm>
          <a:off x="3048000" y="2590800"/>
          <a:ext cx="2774733" cy="1341120"/>
        </p:xfrm>
        <a:graphic>
          <a:graphicData uri="http://schemas.openxmlformats.org/drawingml/2006/table">
            <a:tbl>
              <a:tblPr firstRow="1" bandRow="1"/>
              <a:tblGrid>
                <a:gridCol w="924911"/>
                <a:gridCol w="924911"/>
                <a:gridCol w="924911"/>
              </a:tblGrid>
              <a:tr h="317588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class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samples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%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17588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600" b="1" dirty="0" smtClean="0"/>
                        <a:t>CL</a:t>
                      </a:r>
                      <a:endParaRPr lang="en-US" sz="16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948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31.96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17588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600" b="1" dirty="0" smtClean="0"/>
                        <a:t>CT</a:t>
                      </a:r>
                      <a:endParaRPr lang="en-US" sz="16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1935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65.24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1758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alibri" panose="020F0502020204030204" pitchFamily="34" charset="0"/>
                        </a:rPr>
                        <a:t>AMB</a:t>
                      </a:r>
                      <a:endParaRPr lang="en-US" sz="16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83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2.80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  </a:t>
            </a:r>
            <a:fld id="{638EF71E-A74D-4FD3-A0E3-BB01EF0A803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30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Task 3: classifying -, + and AMB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dirty="0"/>
              <a:t>3 </a:t>
            </a:r>
            <a:r>
              <a:rPr lang="en-US" dirty="0" smtClean="0"/>
              <a:t>classes: + (CL+ and CT+), </a:t>
            </a:r>
            <a:r>
              <a:rPr lang="en-US" dirty="0"/>
              <a:t>-</a:t>
            </a:r>
            <a:r>
              <a:rPr lang="en-US" dirty="0" smtClean="0"/>
              <a:t> (CL- and CT-) and  AMB</a:t>
            </a:r>
          </a:p>
          <a:p>
            <a:r>
              <a:rPr lang="en-US" dirty="0" smtClean="0"/>
              <a:t>Class distribution: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Performance: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626653"/>
              </p:ext>
            </p:extLst>
          </p:nvPr>
        </p:nvGraphicFramePr>
        <p:xfrm>
          <a:off x="1793544" y="4509448"/>
          <a:ext cx="5549464" cy="1676400"/>
        </p:xfrm>
        <a:graphic>
          <a:graphicData uri="http://schemas.openxmlformats.org/drawingml/2006/table">
            <a:tbl>
              <a:tblPr firstRow="1" bandRow="1"/>
              <a:tblGrid>
                <a:gridCol w="1387366"/>
                <a:gridCol w="1387366"/>
                <a:gridCol w="1387366"/>
                <a:gridCol w="1387366"/>
              </a:tblGrid>
              <a:tr h="317588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600" dirty="0" smtClean="0"/>
                        <a:t>Recall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600" dirty="0" smtClean="0"/>
                        <a:t>Precision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600" dirty="0" smtClean="0"/>
                        <a:t>F1-measure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17588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600" b="1" dirty="0" smtClean="0"/>
                        <a:t>NB</a:t>
                      </a:r>
                      <a:endParaRPr lang="en-US" sz="16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600" dirty="0" smtClean="0"/>
                        <a:t>0.734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600" b="1" dirty="0" smtClean="0"/>
                        <a:t>0.778</a:t>
                      </a:r>
                      <a:endParaRPr lang="en-US" sz="16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600" dirty="0" smtClean="0"/>
                        <a:t>0.753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17588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600" b="1" dirty="0" smtClean="0"/>
                        <a:t>LCA</a:t>
                      </a:r>
                      <a:endParaRPr lang="en-US" sz="16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600" b="0" dirty="0" smtClean="0"/>
                        <a:t>0.818</a:t>
                      </a:r>
                      <a:endParaRPr lang="en-US" sz="1600" b="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600" b="0" dirty="0" smtClean="0"/>
                        <a:t>0.771</a:t>
                      </a:r>
                      <a:endParaRPr lang="en-US" sz="1600" b="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600" b="0" dirty="0" smtClean="0"/>
                        <a:t>0.790</a:t>
                      </a:r>
                      <a:endParaRPr lang="en-US" sz="1600" b="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17588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alibri" panose="020F0502020204030204" pitchFamily="34" charset="0"/>
                        </a:rPr>
                        <a:t>L-LDA</a:t>
                      </a:r>
                      <a:endParaRPr lang="en-US" sz="16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0.814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0.774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0.781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17588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alibri" panose="020F0502020204030204" pitchFamily="34" charset="0"/>
                        </a:rPr>
                        <a:t>DL-LDA</a:t>
                      </a:r>
                      <a:endParaRPr lang="en-US" sz="16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alibri" panose="020F0502020204030204" pitchFamily="34" charset="0"/>
                        </a:rPr>
                        <a:t>0.838</a:t>
                      </a:r>
                      <a:endParaRPr lang="en-US" sz="16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0.770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alibri" panose="020F0502020204030204" pitchFamily="34" charset="0"/>
                        </a:rPr>
                        <a:t>0.793</a:t>
                      </a:r>
                      <a:endParaRPr lang="en-US" sz="16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349110"/>
              </p:ext>
            </p:extLst>
          </p:nvPr>
        </p:nvGraphicFramePr>
        <p:xfrm>
          <a:off x="2907282" y="2697480"/>
          <a:ext cx="2960118" cy="1341120"/>
        </p:xfrm>
        <a:graphic>
          <a:graphicData uri="http://schemas.openxmlformats.org/drawingml/2006/table">
            <a:tbl>
              <a:tblPr firstRow="1" bandRow="1"/>
              <a:tblGrid>
                <a:gridCol w="986706"/>
                <a:gridCol w="1070695"/>
                <a:gridCol w="902717"/>
              </a:tblGrid>
              <a:tr h="317588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class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# samples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%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17588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600" b="1" dirty="0" smtClean="0"/>
                        <a:t>-</a:t>
                      </a:r>
                      <a:endParaRPr lang="en-US" sz="16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351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11.83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17588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600" b="1" dirty="0" smtClean="0"/>
                        <a:t>+</a:t>
                      </a:r>
                      <a:endParaRPr lang="en-US" sz="16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2532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85.37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1758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alibri" panose="020F0502020204030204" pitchFamily="34" charset="0"/>
                        </a:rPr>
                        <a:t>AMB</a:t>
                      </a:r>
                      <a:endParaRPr lang="en-US" sz="16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83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2.80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  </a:t>
            </a:r>
            <a:fld id="{638EF71E-A74D-4FD3-A0E3-BB01EF0A803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84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Disclosure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I have nothing to disclose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  </a:t>
            </a:r>
            <a:fld id="{638EF71E-A74D-4FD3-A0E3-BB01EF0A8039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72904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We proposed two </a:t>
            </a:r>
            <a:r>
              <a:rPr lang="en-US" i="1" dirty="0" smtClean="0"/>
              <a:t>novel interpretable latent variable models </a:t>
            </a:r>
            <a:r>
              <a:rPr lang="en-US" dirty="0" smtClean="0"/>
              <a:t>for</a:t>
            </a:r>
            <a:r>
              <a:rPr lang="en-US" i="1" dirty="0" smtClean="0"/>
              <a:t> </a:t>
            </a:r>
            <a:r>
              <a:rPr lang="en-US" dirty="0" smtClean="0"/>
              <a:t>probabilistic classification of textual fragments</a:t>
            </a:r>
          </a:p>
          <a:p>
            <a:r>
              <a:rPr lang="en-US" dirty="0" smtClean="0"/>
              <a:t>Latent Class Allocation probabilistically separates discriminative from common terms</a:t>
            </a:r>
          </a:p>
          <a:p>
            <a:r>
              <a:rPr lang="en-US" dirty="0" smtClean="0"/>
              <a:t>Discriminative Labeled LDA is an extension of Labeled LDA that differentiates between class specific topics and background LM</a:t>
            </a:r>
          </a:p>
          <a:p>
            <a:r>
              <a:rPr lang="en-US" dirty="0" smtClean="0"/>
              <a:t>Experimental results indicated that LCA and DL-LDA outperform state-of-the-art interpretable probabilistic classifiers (Naïve Bayes and Labeled LDA) for the task of automatic annotation of interview transcripts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6CBC3-671E-41B0-90F9-E5A229A825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08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" y="1265237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Thank you</a:t>
            </a:r>
            <a:r>
              <a:rPr lang="en-US" dirty="0"/>
              <a:t>! </a:t>
            </a:r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  </a:t>
            </a:r>
            <a:fld id="{638EF71E-A74D-4FD3-A0E3-BB01EF0A8039}" type="slidenum">
              <a:rPr lang="en-US" smtClean="0"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Annotation = assignment of codes from a codebook to fragments of clinical text</a:t>
            </a:r>
          </a:p>
          <a:p>
            <a:r>
              <a:rPr lang="en-US" dirty="0" smtClean="0"/>
              <a:t>Integral part of clinical practice or qualitative data analysis</a:t>
            </a:r>
          </a:p>
          <a:p>
            <a:r>
              <a:rPr lang="en-US" dirty="0" smtClean="0"/>
              <a:t>Codes (or labels) can viewed as summaries abstractions</a:t>
            </a:r>
          </a:p>
          <a:p>
            <a:r>
              <a:rPr lang="en-US" dirty="0" smtClean="0"/>
              <a:t>Analyzing sequences of codes allows to discover patterns and associations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  </a:t>
            </a:r>
            <a:fld id="{638EF71E-A74D-4FD3-A0E3-BB01EF0A8039}" type="slidenum">
              <a:rPr lang="en-US" smtClean="0"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Study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We focus on clinical interview transcripts: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otivational interviews with obese adolescents conducted at a Pediatric Prevention Research Center at Wayne State University</a:t>
            </a:r>
          </a:p>
          <a:p>
            <a:r>
              <a:rPr lang="en-US" dirty="0"/>
              <a:t>C</a:t>
            </a:r>
            <a:r>
              <a:rPr lang="en-US" dirty="0" smtClean="0"/>
              <a:t>odes designate the types of patient’s utterances</a:t>
            </a:r>
          </a:p>
          <a:p>
            <a:r>
              <a:rPr lang="en-US" dirty="0" smtClean="0"/>
              <a:t>Distinguish the subtle nuances of patient’s behavior</a:t>
            </a:r>
          </a:p>
          <a:p>
            <a:r>
              <a:rPr lang="en-US" dirty="0"/>
              <a:t>A</a:t>
            </a:r>
            <a:r>
              <a:rPr lang="en-US" dirty="0" smtClean="0"/>
              <a:t>nalysis of coded successful interviews allows clinicians to identify communication strategies that trigger patient’s motivational statements (i.e. “change talk”)</a:t>
            </a:r>
          </a:p>
          <a:p>
            <a:r>
              <a:rPr lang="en-US" dirty="0" smtClean="0"/>
              <a:t>Change talk has been shown to predict actual behavior change, as long as 34 months later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  </a:t>
            </a:r>
            <a:fld id="{638EF71E-A74D-4FD3-A0E3-BB01EF0A803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342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Annotation is traditionally done by trained coders</a:t>
            </a:r>
          </a:p>
          <a:p>
            <a:pPr lvl="1"/>
            <a:r>
              <a:rPr lang="en-US" dirty="0" smtClean="0"/>
              <a:t>time-consuming, tedious</a:t>
            </a:r>
            <a:r>
              <a:rPr lang="en-US" dirty="0"/>
              <a:t> </a:t>
            </a:r>
            <a:r>
              <a:rPr lang="en-US" dirty="0" smtClean="0"/>
              <a:t>and expensive process</a:t>
            </a:r>
          </a:p>
          <a:p>
            <a:r>
              <a:rPr lang="en-US" dirty="0" smtClean="0"/>
              <a:t>We study the effectiveness of machine learning methods for automatic annotation of clinical text</a:t>
            </a:r>
          </a:p>
          <a:p>
            <a:r>
              <a:rPr lang="en-US" dirty="0" smtClean="0"/>
              <a:t>Such methods can have tremendous impact: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ecrease the time for designing interventions from months to weeks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ncrease the pace of discoveries in motivational interviewing and other qualitative research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fld id="{638EF71E-A74D-4FD3-A0E3-BB01EF0A803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710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Annotation in case of MI = </a:t>
            </a:r>
            <a:r>
              <a:rPr lang="en-US" dirty="0"/>
              <a:t>i</a:t>
            </a:r>
            <a:r>
              <a:rPr lang="en-US" dirty="0" smtClean="0"/>
              <a:t>nferring psychological state of patients from text</a:t>
            </a:r>
          </a:p>
          <a:p>
            <a:r>
              <a:rPr lang="en-US" dirty="0"/>
              <a:t>I</a:t>
            </a:r>
            <a:r>
              <a:rPr lang="en-US" dirty="0" smtClean="0"/>
              <a:t>mportant indicators of emotions (e.g. gestures, facial expressions and intonations) are lost during transcription</a:t>
            </a:r>
          </a:p>
          <a:p>
            <a:r>
              <a:rPr lang="en-US" dirty="0" smtClean="0"/>
              <a:t>Children and adolescents often use incomplete sentences and frequently change subjects</a:t>
            </a:r>
          </a:p>
          <a:p>
            <a:r>
              <a:rPr lang="en-US" dirty="0" smtClean="0"/>
              <a:t>Annotation methods need to be interpretable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  </a:t>
            </a:r>
            <a:fld id="{638EF71E-A74D-4FD3-A0E3-BB01EF0A803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53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Coded interview fragments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  </a:t>
            </a:r>
            <a:fld id="{638EF71E-A74D-4FD3-A0E3-BB01EF0A8039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526325"/>
              </p:ext>
            </p:extLst>
          </p:nvPr>
        </p:nvGraphicFramePr>
        <p:xfrm>
          <a:off x="685800" y="1905000"/>
          <a:ext cx="8001000" cy="327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9231"/>
                <a:gridCol w="7121769"/>
              </a:tblGrid>
              <a:tr h="693855">
                <a:tc>
                  <a:txBody>
                    <a:bodyPr/>
                    <a:lstStyle/>
                    <a:p>
                      <a:r>
                        <a:rPr lang="en-US" dirty="0" smtClean="0"/>
                        <a:t>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</a:tr>
              <a:tr h="53884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CL-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eat a lot of junk food. Like, cake and cookies, stuff like that.</a:t>
                      </a:r>
                      <a:endParaRPr lang="en-US" dirty="0"/>
                    </a:p>
                  </a:txBody>
                  <a:tcPr/>
                </a:tc>
              </a:tr>
              <a:tr h="4437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CL+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Well, I've been trying to lose weight, but it really never goes anywhere.</a:t>
                      </a:r>
                      <a:endParaRPr lang="en-US" dirty="0"/>
                    </a:p>
                  </a:txBody>
                  <a:tcPr/>
                </a:tc>
              </a:tr>
              <a:tr h="69385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CT-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can be anytime; I just don't feel like I want to eat (before) I'm just not hungry at all.</a:t>
                      </a:r>
                      <a:endParaRPr lang="en-US" dirty="0"/>
                    </a:p>
                  </a:txBody>
                  <a:tcPr/>
                </a:tc>
              </a:tr>
              <a:tr h="44914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CT+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/>
                        </a:rPr>
                        <a:t>Hmm. I guess I need to lose some weight, but you know, it's not easy.</a:t>
                      </a: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AMB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Fried foods are good. But it's not good for your health.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1518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Proposed methods: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Latent Class Allocation (LCA)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Discriminative Labeled Latent Dirichlet Allocation (DL-LDA)</a:t>
            </a:r>
          </a:p>
          <a:p>
            <a:r>
              <a:rPr lang="en-US" dirty="0"/>
              <a:t>Baselines: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Multinomial Naïve Bayes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Labeled Latent </a:t>
            </a:r>
            <a:r>
              <a:rPr lang="en-US" dirty="0" err="1">
                <a:solidFill>
                  <a:schemeClr val="tx2"/>
                </a:solidFill>
              </a:rPr>
              <a:t>Dirichlet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Allocation (</a:t>
            </a:r>
            <a:r>
              <a:rPr lang="en-US" dirty="0" err="1" smtClean="0">
                <a:solidFill>
                  <a:schemeClr val="tx2"/>
                </a:solidFill>
              </a:rPr>
              <a:t>Ramage</a:t>
            </a:r>
            <a:r>
              <a:rPr lang="en-US" dirty="0" smtClean="0">
                <a:solidFill>
                  <a:schemeClr val="tx2"/>
                </a:solidFill>
              </a:rPr>
              <a:t> et al., EMNLP’09)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  </a:t>
            </a:r>
            <a:fld id="{638EF71E-A74D-4FD3-A0E3-BB01EF0A803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02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Latent Class Allocation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352800" y="1066800"/>
                <a:ext cx="5443041" cy="495300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400" dirty="0" smtClean="0"/>
                  <a:t>LCA assumes the following generative process:</a:t>
                </a:r>
              </a:p>
              <a:p>
                <a:pPr marL="457200" lvl="1" indent="0">
                  <a:buNone/>
                </a:pPr>
                <a:r>
                  <a:rPr lang="en-US" sz="2400" b="1" dirty="0"/>
                  <a:t>f</a:t>
                </a:r>
                <a:r>
                  <a:rPr lang="en-US" sz="2400" b="1" dirty="0" smtClean="0"/>
                  <a:t>or each fragment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𝑭</m:t>
                    </m:r>
                  </m:oMath>
                </a14:m>
                <a:r>
                  <a:rPr lang="en-US" sz="2400" b="1" dirty="0" smtClean="0"/>
                  <a:t>:</a:t>
                </a:r>
                <a:endParaRPr lang="en-US" sz="2400" b="1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draw a binomial distribution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𝜆</m:t>
                    </m:r>
                  </m:oMath>
                </a14:m>
                <a:r>
                  <a:rPr lang="en-US" sz="2400" dirty="0" smtClean="0"/>
                  <a:t> controlling the mixture of background and class-specific </a:t>
                </a:r>
                <a:r>
                  <a:rPr lang="en-US" sz="2400" dirty="0" err="1" smtClean="0"/>
                  <a:t>multinomials</a:t>
                </a:r>
                <a:r>
                  <a:rPr lang="en-US" sz="2400" dirty="0" smtClean="0"/>
                  <a:t> for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𝐹</m:t>
                    </m:r>
                  </m:oMath>
                </a14:m>
                <a:endParaRPr lang="en-US" sz="2400" dirty="0" smtClean="0"/>
              </a:p>
              <a:p>
                <a:pPr marL="457200" lvl="1" indent="0"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 </a:t>
                </a:r>
                <a:r>
                  <a:rPr lang="en-US" sz="2400" b="1" dirty="0" smtClean="0"/>
                  <a:t>for each word position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𝒊</m:t>
                    </m:r>
                  </m:oMath>
                </a14:m>
                <a:r>
                  <a:rPr lang="en-US" sz="2400" b="1" dirty="0" smtClean="0"/>
                  <a:t> in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𝑭</m:t>
                    </m:r>
                  </m:oMath>
                </a14:m>
                <a:r>
                  <a:rPr lang="en-US" sz="2400" b="1" dirty="0" smtClean="0"/>
                  <a:t>:</a:t>
                </a:r>
              </a:p>
              <a:p>
                <a:pPr lvl="2"/>
                <a:r>
                  <a:rPr lang="en-US" dirty="0" smtClean="0"/>
                  <a:t>draw Bernoulli switching variable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determining the type of LM</a:t>
                </a:r>
              </a:p>
              <a:p>
                <a:pPr marL="1200150" lvl="2" indent="-342900"/>
                <a:r>
                  <a:rPr lang="en-US" dirty="0" smtClean="0"/>
                  <a:t>draw a word either from class-specific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𝜙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𝑐𝑙𝑠</m:t>
                        </m:r>
                      </m:sup>
                    </m:sSup>
                  </m:oMath>
                </a14:m>
                <a:r>
                  <a:rPr lang="en-US" dirty="0" smtClean="0"/>
                  <a:t> or background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𝜙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𝑏𝑔</m:t>
                        </m:r>
                      </m:sup>
                    </m:sSup>
                  </m:oMath>
                </a14:m>
                <a:r>
                  <a:rPr lang="en-US" dirty="0" smtClean="0"/>
                  <a:t> LM</a:t>
                </a:r>
                <a:endParaRPr lang="en-US" i="1" dirty="0" smtClean="0"/>
              </a:p>
            </p:txBody>
          </p:sp>
        </mc:Choice>
        <mc:Fallback xmlns="">
          <p:sp>
            <p:nvSpPr>
              <p:cNvPr id="50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52800" y="1066800"/>
                <a:ext cx="5443041" cy="4953000"/>
              </a:xfrm>
              <a:blipFill rotWithShape="1">
                <a:blip r:embed="rId2"/>
                <a:stretch>
                  <a:fillRect l="-1680" t="-984" r="-2464" b="-87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Group 36"/>
          <p:cNvGrpSpPr/>
          <p:nvPr/>
        </p:nvGrpSpPr>
        <p:grpSpPr>
          <a:xfrm>
            <a:off x="152400" y="1456121"/>
            <a:ext cx="3563322" cy="4411279"/>
            <a:chOff x="2482208" y="1480056"/>
            <a:chExt cx="3998076" cy="4817163"/>
          </a:xfrm>
        </p:grpSpPr>
        <p:sp>
          <p:nvSpPr>
            <p:cNvPr id="38" name="Rectangle 37"/>
            <p:cNvSpPr/>
            <p:nvPr/>
          </p:nvSpPr>
          <p:spPr>
            <a:xfrm>
              <a:off x="2929596" y="2170660"/>
              <a:ext cx="3086100" cy="302023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4210928" y="2403274"/>
              <a:ext cx="533400" cy="533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4212452" y="3285992"/>
              <a:ext cx="530352" cy="53035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723490" y="3081648"/>
              <a:ext cx="1574746" cy="18888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42" name="Straight Arrow Connector 41"/>
            <p:cNvCxnSpPr>
              <a:stCxn id="39" idx="4"/>
              <a:endCxn id="40" idx="0"/>
            </p:cNvCxnSpPr>
            <p:nvPr/>
          </p:nvCxnSpPr>
          <p:spPr>
            <a:xfrm>
              <a:off x="4477628" y="2936674"/>
              <a:ext cx="0" cy="34931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40" idx="4"/>
              <a:endCxn id="55" idx="0"/>
            </p:cNvCxnSpPr>
            <p:nvPr/>
          </p:nvCxnSpPr>
          <p:spPr>
            <a:xfrm>
              <a:off x="4477628" y="3816344"/>
              <a:ext cx="2584" cy="349564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/>
                <p:cNvSpPr txBox="1"/>
                <p:nvPr/>
              </p:nvSpPr>
              <p:spPr>
                <a:xfrm>
                  <a:off x="4297512" y="2454071"/>
                  <a:ext cx="304800" cy="40331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𝜆</m:t>
                        </m:r>
                      </m:oMath>
                    </m:oMathPara>
                  </a14:m>
                  <a:endParaRPr lang="en-US" dirty="0">
                    <a:solidFill>
                      <a:prstClr val="black"/>
                    </a:solidFill>
                  </a:endParaRPr>
                </a:p>
              </p:txBody>
            </p:sp>
          </mc:Choice>
          <mc:Fallback xmlns="">
            <p:sp>
              <p:nvSpPr>
                <p:cNvPr id="44" name="TextBox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97512" y="2454071"/>
                  <a:ext cx="304800" cy="40331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r="-1136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4"/>
                <p:cNvSpPr txBox="1"/>
                <p:nvPr/>
              </p:nvSpPr>
              <p:spPr>
                <a:xfrm>
                  <a:off x="4268400" y="3332370"/>
                  <a:ext cx="390444" cy="4154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𝑚</m:t>
                        </m:r>
                      </m:oMath>
                    </m:oMathPara>
                  </a14:m>
                  <a:endParaRPr lang="en-US" dirty="0">
                    <a:solidFill>
                      <a:prstClr val="black"/>
                    </a:solidFill>
                  </a:endParaRPr>
                </a:p>
              </p:txBody>
            </p:sp>
          </mc:Choice>
          <mc:Fallback xmlns="">
            <p:sp>
              <p:nvSpPr>
                <p:cNvPr id="45" name="TextBox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68400" y="3332370"/>
                  <a:ext cx="390444" cy="415498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6" name="Oval 45"/>
            <p:cNvSpPr/>
            <p:nvPr/>
          </p:nvSpPr>
          <p:spPr>
            <a:xfrm>
              <a:off x="2535692" y="5408571"/>
              <a:ext cx="530352" cy="53035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47" name="Straight Arrow Connector 46"/>
            <p:cNvCxnSpPr>
              <a:stCxn id="46" idx="6"/>
              <a:endCxn id="67" idx="2"/>
            </p:cNvCxnSpPr>
            <p:nvPr/>
          </p:nvCxnSpPr>
          <p:spPr>
            <a:xfrm>
              <a:off x="3066044" y="5673747"/>
              <a:ext cx="362956" cy="364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Oval 51"/>
            <p:cNvSpPr/>
            <p:nvPr/>
          </p:nvSpPr>
          <p:spPr>
            <a:xfrm>
              <a:off x="5946884" y="5416537"/>
              <a:ext cx="533400" cy="533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/>
                <p:cNvSpPr txBox="1"/>
                <p:nvPr/>
              </p:nvSpPr>
              <p:spPr>
                <a:xfrm>
                  <a:off x="4795698" y="4406810"/>
                  <a:ext cx="470848" cy="4369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𝐹</m:t>
                            </m:r>
                          </m:sub>
                        </m:sSub>
                      </m:oMath>
                    </m:oMathPara>
                  </a14:m>
                  <a:endParaRPr lang="en-US" sz="2000" dirty="0">
                    <a:solidFill>
                      <a:prstClr val="black"/>
                    </a:solidFill>
                  </a:endParaRPr>
                </a:p>
              </p:txBody>
            </p:sp>
          </mc:Choice>
          <mc:Fallback xmlns="">
            <p:sp>
              <p:nvSpPr>
                <p:cNvPr id="53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95698" y="4406810"/>
                  <a:ext cx="470848" cy="436924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r="-5797" b="-153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TextBox 53"/>
                <p:cNvSpPr txBox="1"/>
                <p:nvPr/>
              </p:nvSpPr>
              <p:spPr>
                <a:xfrm>
                  <a:off x="5460950" y="4775959"/>
                  <a:ext cx="584580" cy="40331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𝑀</m:t>
                        </m:r>
                      </m:oMath>
                    </m:oMathPara>
                  </a14:m>
                  <a:endParaRPr lang="en-US" dirty="0">
                    <a:solidFill>
                      <a:prstClr val="black"/>
                    </a:solidFill>
                  </a:endParaRPr>
                </a:p>
              </p:txBody>
            </p:sp>
          </mc:Choice>
          <mc:Fallback xmlns="">
            <p:sp>
              <p:nvSpPr>
                <p:cNvPr id="54" name="TextBox 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60950" y="4775959"/>
                  <a:ext cx="584580" cy="403314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5" name="Oval 54"/>
            <p:cNvSpPr/>
            <p:nvPr/>
          </p:nvSpPr>
          <p:spPr>
            <a:xfrm>
              <a:off x="4213512" y="4165908"/>
              <a:ext cx="533400" cy="533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TextBox 55"/>
                <p:cNvSpPr txBox="1"/>
                <p:nvPr/>
              </p:nvSpPr>
              <p:spPr>
                <a:xfrm>
                  <a:off x="4286288" y="4212948"/>
                  <a:ext cx="304800" cy="4154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𝑤</m:t>
                        </m:r>
                      </m:oMath>
                    </m:oMathPara>
                  </a14:m>
                  <a:endParaRPr lang="en-US" dirty="0">
                    <a:solidFill>
                      <a:prstClr val="black"/>
                    </a:solidFill>
                  </a:endParaRPr>
                </a:p>
              </p:txBody>
            </p:sp>
          </mc:Choice>
          <mc:Fallback xmlns="">
            <p:sp>
              <p:nvSpPr>
                <p:cNvPr id="56" name="TextBox 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86288" y="4212948"/>
                  <a:ext cx="304800" cy="415498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r="-2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Box 56"/>
                <p:cNvSpPr txBox="1"/>
                <p:nvPr/>
              </p:nvSpPr>
              <p:spPr>
                <a:xfrm>
                  <a:off x="3354627" y="5451240"/>
                  <a:ext cx="566384" cy="42126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𝜙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𝑐</m:t>
                            </m:r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𝑙𝑠</m:t>
                            </m:r>
                          </m:sup>
                        </m:sSup>
                      </m:oMath>
                    </m:oMathPara>
                  </a14:m>
                  <a:endParaRPr lang="en-US" dirty="0">
                    <a:solidFill>
                      <a:prstClr val="black"/>
                    </a:solidFill>
                  </a:endParaRPr>
                </a:p>
              </p:txBody>
            </p:sp>
          </mc:Choice>
          <mc:Fallback xmlns="">
            <p:sp>
              <p:nvSpPr>
                <p:cNvPr id="57" name="Text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54627" y="5451240"/>
                  <a:ext cx="566384" cy="421269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l="-2410" r="-9639" b="-781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8" name="Straight Arrow Connector 57"/>
            <p:cNvCxnSpPr/>
            <p:nvPr/>
          </p:nvCxnSpPr>
          <p:spPr>
            <a:xfrm flipH="1" flipV="1">
              <a:off x="5578538" y="5688048"/>
              <a:ext cx="36576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Oval 58"/>
            <p:cNvSpPr/>
            <p:nvPr/>
          </p:nvSpPr>
          <p:spPr>
            <a:xfrm>
              <a:off x="3056705" y="4176047"/>
              <a:ext cx="530352" cy="530352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Box 60"/>
                <p:cNvSpPr txBox="1"/>
                <p:nvPr/>
              </p:nvSpPr>
              <p:spPr>
                <a:xfrm>
                  <a:off x="3145568" y="4226180"/>
                  <a:ext cx="304800" cy="4154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dirty="0">
                    <a:solidFill>
                      <a:prstClr val="black"/>
                    </a:solidFill>
                  </a:endParaRPr>
                </a:p>
              </p:txBody>
            </p:sp>
          </mc:Choice>
          <mc:Fallback xmlns="">
            <p:sp>
              <p:nvSpPr>
                <p:cNvPr id="61" name="TextBox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45568" y="4226180"/>
                  <a:ext cx="304800" cy="415498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2482208" y="5451240"/>
                  <a:ext cx="566384" cy="42126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𝛽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𝑐</m:t>
                            </m:r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𝑙𝑠</m:t>
                            </m:r>
                          </m:sup>
                        </m:sSup>
                      </m:oMath>
                    </m:oMathPara>
                  </a14:m>
                  <a:endParaRPr lang="en-US" dirty="0">
                    <a:solidFill>
                      <a:prstClr val="black"/>
                    </a:solidFill>
                  </a:endParaRPr>
                </a:p>
              </p:txBody>
            </p:sp>
          </mc:Choice>
          <mc:Fallback xmlns="">
            <p:sp>
              <p:nvSpPr>
                <p:cNvPr id="62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82208" y="5451240"/>
                  <a:ext cx="566384" cy="421269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l="-3659" r="-6098" b="-781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7" name="Oval 66"/>
            <p:cNvSpPr/>
            <p:nvPr/>
          </p:nvSpPr>
          <p:spPr>
            <a:xfrm>
              <a:off x="3429000" y="5408571"/>
              <a:ext cx="533400" cy="53764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68" name="Straight Arrow Connector 67"/>
            <p:cNvCxnSpPr>
              <a:cxnSpLocks noChangeAspect="1"/>
              <a:stCxn id="67" idx="7"/>
              <a:endCxn id="55" idx="3"/>
            </p:cNvCxnSpPr>
            <p:nvPr/>
          </p:nvCxnSpPr>
          <p:spPr>
            <a:xfrm flipV="1">
              <a:off x="3884285" y="4621193"/>
              <a:ext cx="407342" cy="866115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cxnSpLocks noChangeAspect="1"/>
              <a:stCxn id="74" idx="1"/>
              <a:endCxn id="55" idx="5"/>
            </p:cNvCxnSpPr>
            <p:nvPr/>
          </p:nvCxnSpPr>
          <p:spPr>
            <a:xfrm flipH="1" flipV="1">
              <a:off x="4668797" y="4621193"/>
              <a:ext cx="457233" cy="865493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TextBox 69"/>
                <p:cNvSpPr txBox="1"/>
                <p:nvPr/>
              </p:nvSpPr>
              <p:spPr>
                <a:xfrm>
                  <a:off x="5021358" y="5461585"/>
                  <a:ext cx="566384" cy="42126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𝜙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𝑏𝑔</m:t>
                            </m:r>
                          </m:sup>
                        </m:sSup>
                      </m:oMath>
                    </m:oMathPara>
                  </a14:m>
                  <a:endParaRPr lang="en-US" dirty="0">
                    <a:solidFill>
                      <a:prstClr val="black"/>
                    </a:solidFill>
                  </a:endParaRPr>
                </a:p>
              </p:txBody>
            </p:sp>
          </mc:Choice>
          <mc:Fallback xmlns="">
            <p:sp>
              <p:nvSpPr>
                <p:cNvPr id="70" name="TextBox 6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21358" y="5461585"/>
                  <a:ext cx="566384" cy="421269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l="-3614" r="-8434" b="-952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TextBox 70"/>
                <p:cNvSpPr txBox="1"/>
                <p:nvPr/>
              </p:nvSpPr>
              <p:spPr>
                <a:xfrm>
                  <a:off x="5908724" y="5455690"/>
                  <a:ext cx="566384" cy="42126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𝛽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𝑏𝑔</m:t>
                            </m:r>
                          </m:sup>
                        </m:sSup>
                      </m:oMath>
                    </m:oMathPara>
                  </a14:m>
                  <a:endParaRPr lang="en-US" dirty="0">
                    <a:solidFill>
                      <a:prstClr val="black"/>
                    </a:solidFill>
                  </a:endParaRPr>
                </a:p>
              </p:txBody>
            </p:sp>
          </mc:Choice>
          <mc:Fallback xmlns="">
            <p:sp>
              <p:nvSpPr>
                <p:cNvPr id="71" name="TextBox 7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08724" y="5455690"/>
                  <a:ext cx="566384" cy="421269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l="-2410" r="-6024" b="-952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2" name="Rectangle 71"/>
            <p:cNvSpPr/>
            <p:nvPr/>
          </p:nvSpPr>
          <p:spPr>
            <a:xfrm>
              <a:off x="3215289" y="5297403"/>
              <a:ext cx="979383" cy="95415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TextBox 72"/>
                <p:cNvSpPr txBox="1"/>
                <p:nvPr/>
              </p:nvSpPr>
              <p:spPr>
                <a:xfrm>
                  <a:off x="3764663" y="5888512"/>
                  <a:ext cx="593430" cy="4087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𝐶</m:t>
                        </m:r>
                      </m:oMath>
                    </m:oMathPara>
                  </a14:m>
                  <a:endParaRPr lang="en-US" dirty="0">
                    <a:solidFill>
                      <a:prstClr val="black"/>
                    </a:solidFill>
                  </a:endParaRPr>
                </a:p>
              </p:txBody>
            </p:sp>
          </mc:Choice>
          <mc:Fallback xmlns="">
            <p:sp>
              <p:nvSpPr>
                <p:cNvPr id="73" name="TextBox 7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64663" y="5888512"/>
                  <a:ext cx="593430" cy="408707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4" name="Oval 73"/>
            <p:cNvSpPr/>
            <p:nvPr/>
          </p:nvSpPr>
          <p:spPr>
            <a:xfrm>
              <a:off x="5047915" y="5408571"/>
              <a:ext cx="533400" cy="533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4194672" y="1480056"/>
              <a:ext cx="548640" cy="5486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white"/>
                  </a:solidFill>
                </a:rPr>
                <a:t>c</a:t>
              </a:r>
            </a:p>
          </p:txBody>
        </p:sp>
        <p:cxnSp>
          <p:nvCxnSpPr>
            <p:cNvPr id="76" name="Straight Arrow Connector 75"/>
            <p:cNvCxnSpPr>
              <a:cxnSpLocks/>
            </p:cNvCxnSpPr>
            <p:nvPr/>
          </p:nvCxnSpPr>
          <p:spPr>
            <a:xfrm flipH="1">
              <a:off x="4467214" y="2023412"/>
              <a:ext cx="0" cy="36576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TextBox 76"/>
                <p:cNvSpPr txBox="1"/>
                <p:nvPr/>
              </p:nvSpPr>
              <p:spPr>
                <a:xfrm>
                  <a:off x="4195726" y="1546626"/>
                  <a:ext cx="566384" cy="4154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𝛾</m:t>
                        </m:r>
                      </m:oMath>
                    </m:oMathPara>
                  </a14:m>
                  <a:endParaRPr lang="en-US" dirty="0">
                    <a:solidFill>
                      <a:prstClr val="black"/>
                    </a:solidFill>
                  </a:endParaRPr>
                </a:p>
              </p:txBody>
            </p:sp>
          </mc:Choice>
          <mc:Fallback xmlns="">
            <p:sp>
              <p:nvSpPr>
                <p:cNvPr id="77" name="TextBox 7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95726" y="1546626"/>
                  <a:ext cx="566384" cy="415498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b="-161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8" name="Straight Arrow Connector 77"/>
            <p:cNvCxnSpPr>
              <a:stCxn id="59" idx="6"/>
              <a:endCxn id="55" idx="2"/>
            </p:cNvCxnSpPr>
            <p:nvPr/>
          </p:nvCxnSpPr>
          <p:spPr>
            <a:xfrm flipV="1">
              <a:off x="3587057" y="4432608"/>
              <a:ext cx="626455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  </a:t>
            </a:r>
            <a:fld id="{638EF71E-A74D-4FD3-A0E3-BB01EF0A803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74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1134</Words>
  <Application>Microsoft Office PowerPoint</Application>
  <PresentationFormat>On-screen Show (4:3)</PresentationFormat>
  <Paragraphs>371</Paragraphs>
  <Slides>21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Cambria Math</vt:lpstr>
      <vt:lpstr>Helvetica</vt:lpstr>
      <vt:lpstr>Times New Roman</vt:lpstr>
      <vt:lpstr>Office Theme</vt:lpstr>
      <vt:lpstr>S14: Interpretable Probabilistic Latent Variable Models for Automatic Annotation of Clinical Text</vt:lpstr>
      <vt:lpstr>Disclosure</vt:lpstr>
      <vt:lpstr>Motivation</vt:lpstr>
      <vt:lpstr>Study context</vt:lpstr>
      <vt:lpstr>Problem</vt:lpstr>
      <vt:lpstr>Challenges</vt:lpstr>
      <vt:lpstr>Coded interview fragments</vt:lpstr>
      <vt:lpstr>Methods</vt:lpstr>
      <vt:lpstr>Latent Class Allocation</vt:lpstr>
      <vt:lpstr>Discriminative Labeled LDA</vt:lpstr>
      <vt:lpstr>Classification</vt:lpstr>
      <vt:lpstr>Experiments</vt:lpstr>
      <vt:lpstr>Task 1: classifying 5 original classes </vt:lpstr>
      <vt:lpstr>Task 1: performance</vt:lpstr>
      <vt:lpstr>Task 1: performance </vt:lpstr>
      <vt:lpstr>Task 1: summary of performance</vt:lpstr>
      <vt:lpstr>Most characteristic terms</vt:lpstr>
      <vt:lpstr>Task 2: classifying CL, CT and AMB </vt:lpstr>
      <vt:lpstr>Task 3: classifying -, + and AMB</vt:lpstr>
      <vt:lpstr>Summary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Pesha Rubinstein</dc:creator>
  <cp:lastModifiedBy>Alex</cp:lastModifiedBy>
  <cp:revision>49</cp:revision>
  <cp:lastPrinted>2015-11-16T16:06:55Z</cp:lastPrinted>
  <dcterms:created xsi:type="dcterms:W3CDTF">2006-08-16T00:00:00Z</dcterms:created>
  <dcterms:modified xsi:type="dcterms:W3CDTF">2015-12-10T15:13:32Z</dcterms:modified>
</cp:coreProperties>
</file>