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2"/>
  </p:notesMasterIdLst>
  <p:sldIdLst>
    <p:sldId id="514" r:id="rId2"/>
    <p:sldId id="642" r:id="rId3"/>
    <p:sldId id="644" r:id="rId4"/>
    <p:sldId id="649" r:id="rId5"/>
    <p:sldId id="259" r:id="rId6"/>
    <p:sldId id="268" r:id="rId7"/>
    <p:sldId id="700" r:id="rId8"/>
    <p:sldId id="680" r:id="rId9"/>
    <p:sldId id="699" r:id="rId10"/>
    <p:sldId id="698" r:id="rId11"/>
    <p:sldId id="692" r:id="rId12"/>
    <p:sldId id="693" r:id="rId13"/>
    <p:sldId id="696" r:id="rId14"/>
    <p:sldId id="292" r:id="rId15"/>
    <p:sldId id="291" r:id="rId16"/>
    <p:sldId id="652" r:id="rId17"/>
    <p:sldId id="266" r:id="rId18"/>
    <p:sldId id="688" r:id="rId19"/>
    <p:sldId id="697" r:id="rId20"/>
    <p:sldId id="265"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Shree Devanagari 714" panose="02000600000000000000" pitchFamily="2"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8" userDrawn="1">
          <p15:clr>
            <a:srgbClr val="5ACBF0"/>
          </p15:clr>
        </p15:guide>
        <p15:guide id="2" pos="2880" userDrawn="1">
          <p15:clr>
            <a:srgbClr val="5ACBF0"/>
          </p15:clr>
        </p15:guide>
        <p15:guide id="3" pos="10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06"/>
    <p:restoredTop sz="85955"/>
  </p:normalViewPr>
  <p:slideViewPr>
    <p:cSldViewPr snapToGrid="0">
      <p:cViewPr>
        <p:scale>
          <a:sx n="141" d="100"/>
          <a:sy n="141" d="100"/>
        </p:scale>
        <p:origin x="1040" y="8"/>
      </p:cViewPr>
      <p:guideLst>
        <p:guide orient="horz" pos="2028"/>
        <p:guide pos="2880"/>
        <p:guide pos="10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9946F1-6970-EE4C-87E6-B82436B32973}" type="doc">
      <dgm:prSet loTypeId="urn:microsoft.com/office/officeart/2005/8/layout/equation2" loCatId="" qsTypeId="urn:microsoft.com/office/officeart/2005/8/quickstyle/simple1" qsCatId="simple" csTypeId="urn:microsoft.com/office/officeart/2005/8/colors/colorful2" csCatId="colorful" phldr="1"/>
      <dgm:spPr/>
    </dgm:pt>
    <dgm:pt modelId="{EF642B67-AAA9-AD40-87A0-B8DFEBB0A6F9}">
      <dgm:prSet phldrT="[Text]"/>
      <dgm:spPr/>
      <dgm:t>
        <a:bodyPr/>
        <a:lstStyle/>
        <a:p>
          <a:r>
            <a:rPr lang="en-US" dirty="0">
              <a:solidFill>
                <a:schemeClr val="tx1"/>
              </a:solidFill>
            </a:rPr>
            <a:t>Clinical data</a:t>
          </a:r>
        </a:p>
      </dgm:t>
    </dgm:pt>
    <dgm:pt modelId="{5706425A-4F53-F049-94C2-B5C9474D6A85}" type="parTrans" cxnId="{52ED9D7E-E974-6943-963C-73E69BA8E477}">
      <dgm:prSet/>
      <dgm:spPr/>
      <dgm:t>
        <a:bodyPr/>
        <a:lstStyle/>
        <a:p>
          <a:endParaRPr lang="en-US">
            <a:solidFill>
              <a:schemeClr val="tx1"/>
            </a:solidFill>
          </a:endParaRPr>
        </a:p>
      </dgm:t>
    </dgm:pt>
    <dgm:pt modelId="{0A7343A1-20B9-3B4C-80A2-E9E45BCEBB2D}" type="sibTrans" cxnId="{52ED9D7E-E974-6943-963C-73E69BA8E477}">
      <dgm:prSet/>
      <dgm:spPr/>
      <dgm:t>
        <a:bodyPr/>
        <a:lstStyle/>
        <a:p>
          <a:endParaRPr lang="en-US">
            <a:solidFill>
              <a:schemeClr val="tx1"/>
            </a:solidFill>
          </a:endParaRPr>
        </a:p>
      </dgm:t>
    </dgm:pt>
    <dgm:pt modelId="{2A536FEA-A428-E54F-9267-E20B0D866C3B}">
      <dgm:prSet phldrT="[Text]"/>
      <dgm:spPr/>
      <dgm:t>
        <a:bodyPr/>
        <a:lstStyle/>
        <a:p>
          <a:r>
            <a:rPr lang="en-US" dirty="0">
              <a:solidFill>
                <a:schemeClr val="tx1"/>
              </a:solidFill>
            </a:rPr>
            <a:t>CLIGEN</a:t>
          </a:r>
        </a:p>
      </dgm:t>
    </dgm:pt>
    <dgm:pt modelId="{689524F1-66CB-B340-B689-B1F85CC5988D}" type="parTrans" cxnId="{81CB6647-2F98-074E-BC1D-AEE26227D51B}">
      <dgm:prSet/>
      <dgm:spPr/>
      <dgm:t>
        <a:bodyPr/>
        <a:lstStyle/>
        <a:p>
          <a:endParaRPr lang="en-US">
            <a:solidFill>
              <a:schemeClr val="tx1"/>
            </a:solidFill>
          </a:endParaRPr>
        </a:p>
      </dgm:t>
    </dgm:pt>
    <dgm:pt modelId="{338C9673-F4EC-8B47-A5E7-E0C20256F925}" type="sibTrans" cxnId="{81CB6647-2F98-074E-BC1D-AEE26227D51B}">
      <dgm:prSet/>
      <dgm:spPr/>
      <dgm:t>
        <a:bodyPr/>
        <a:lstStyle/>
        <a:p>
          <a:endParaRPr lang="en-US">
            <a:solidFill>
              <a:schemeClr val="tx1"/>
            </a:solidFill>
          </a:endParaRPr>
        </a:p>
      </dgm:t>
    </dgm:pt>
    <dgm:pt modelId="{87929816-FFC8-454D-8C0E-5AEBAC82F8A3}">
      <dgm:prSet phldrT="[Text]"/>
      <dgm:spPr/>
      <dgm:t>
        <a:bodyPr/>
        <a:lstStyle/>
        <a:p>
          <a:r>
            <a:rPr lang="en-US" dirty="0">
              <a:solidFill>
                <a:schemeClr val="tx1"/>
              </a:solidFill>
            </a:rPr>
            <a:t>Somatic mutations</a:t>
          </a:r>
        </a:p>
      </dgm:t>
    </dgm:pt>
    <dgm:pt modelId="{A906A1DE-DEFA-6549-AF63-2AD41EF5CC5C}" type="parTrans" cxnId="{9F914EFF-EA7D-954D-B481-BA757469905E}">
      <dgm:prSet/>
      <dgm:spPr/>
      <dgm:t>
        <a:bodyPr/>
        <a:lstStyle/>
        <a:p>
          <a:endParaRPr lang="en-US">
            <a:solidFill>
              <a:schemeClr val="tx1"/>
            </a:solidFill>
          </a:endParaRPr>
        </a:p>
      </dgm:t>
    </dgm:pt>
    <dgm:pt modelId="{05138E5A-1F95-5E40-95CF-E7FA3B272042}" type="sibTrans" cxnId="{9F914EFF-EA7D-954D-B481-BA757469905E}">
      <dgm:prSet/>
      <dgm:spPr/>
      <dgm:t>
        <a:bodyPr/>
        <a:lstStyle/>
        <a:p>
          <a:endParaRPr lang="en-US">
            <a:solidFill>
              <a:schemeClr val="tx1"/>
            </a:solidFill>
          </a:endParaRPr>
        </a:p>
      </dgm:t>
    </dgm:pt>
    <dgm:pt modelId="{52C6A31E-7411-5F42-A32D-900F53773295}" type="pres">
      <dgm:prSet presAssocID="{E89946F1-6970-EE4C-87E6-B82436B32973}" presName="Name0" presStyleCnt="0">
        <dgm:presLayoutVars>
          <dgm:dir/>
          <dgm:resizeHandles val="exact"/>
        </dgm:presLayoutVars>
      </dgm:prSet>
      <dgm:spPr/>
    </dgm:pt>
    <dgm:pt modelId="{3A44E1CA-3BFD-014D-9995-0FD9791B9F53}" type="pres">
      <dgm:prSet presAssocID="{E89946F1-6970-EE4C-87E6-B82436B32973}" presName="vNodes" presStyleCnt="0"/>
      <dgm:spPr/>
    </dgm:pt>
    <dgm:pt modelId="{42821FD1-A63A-A14F-97A5-F5F88C9DD735}" type="pres">
      <dgm:prSet presAssocID="{EF642B67-AAA9-AD40-87A0-B8DFEBB0A6F9}" presName="node" presStyleLbl="node1" presStyleIdx="0" presStyleCnt="3">
        <dgm:presLayoutVars>
          <dgm:bulletEnabled val="1"/>
        </dgm:presLayoutVars>
      </dgm:prSet>
      <dgm:spPr/>
    </dgm:pt>
    <dgm:pt modelId="{0F67AD7A-D3B8-3D44-BB80-03238DDBD1AF}" type="pres">
      <dgm:prSet presAssocID="{0A7343A1-20B9-3B4C-80A2-E9E45BCEBB2D}" presName="spacerT" presStyleCnt="0"/>
      <dgm:spPr/>
    </dgm:pt>
    <dgm:pt modelId="{CFDD4082-8F84-C34E-A0CD-03F0959D6BF7}" type="pres">
      <dgm:prSet presAssocID="{0A7343A1-20B9-3B4C-80A2-E9E45BCEBB2D}" presName="sibTrans" presStyleLbl="sibTrans2D1" presStyleIdx="0" presStyleCnt="2"/>
      <dgm:spPr/>
    </dgm:pt>
    <dgm:pt modelId="{7C55BA8F-65E3-DF4E-ACAD-6637AFB7EC5D}" type="pres">
      <dgm:prSet presAssocID="{0A7343A1-20B9-3B4C-80A2-E9E45BCEBB2D}" presName="spacerB" presStyleCnt="0"/>
      <dgm:spPr/>
    </dgm:pt>
    <dgm:pt modelId="{EA340ED4-E38B-B245-A24C-0602812EE6ED}" type="pres">
      <dgm:prSet presAssocID="{87929816-FFC8-454D-8C0E-5AEBAC82F8A3}" presName="node" presStyleLbl="node1" presStyleIdx="1" presStyleCnt="3">
        <dgm:presLayoutVars>
          <dgm:bulletEnabled val="1"/>
        </dgm:presLayoutVars>
      </dgm:prSet>
      <dgm:spPr/>
    </dgm:pt>
    <dgm:pt modelId="{05FF74CD-4D69-9E47-8BAF-4EDFFE51903F}" type="pres">
      <dgm:prSet presAssocID="{E89946F1-6970-EE4C-87E6-B82436B32973}" presName="sibTransLast" presStyleLbl="sibTrans2D1" presStyleIdx="1" presStyleCnt="2"/>
      <dgm:spPr/>
    </dgm:pt>
    <dgm:pt modelId="{A36FC241-E026-4147-9267-DAEB6B06BA17}" type="pres">
      <dgm:prSet presAssocID="{E89946F1-6970-EE4C-87E6-B82436B32973}" presName="connectorText" presStyleLbl="sibTrans2D1" presStyleIdx="1" presStyleCnt="2"/>
      <dgm:spPr/>
    </dgm:pt>
    <dgm:pt modelId="{A2EF3B3E-F6C9-FF40-88D4-D54590B15E53}" type="pres">
      <dgm:prSet presAssocID="{E89946F1-6970-EE4C-87E6-B82436B32973}" presName="lastNode" presStyleLbl="node1" presStyleIdx="2" presStyleCnt="3" custScaleY="55402">
        <dgm:presLayoutVars>
          <dgm:bulletEnabled val="1"/>
        </dgm:presLayoutVars>
      </dgm:prSet>
      <dgm:spPr>
        <a:prstGeom prst="roundRect">
          <a:avLst/>
        </a:prstGeom>
      </dgm:spPr>
    </dgm:pt>
  </dgm:ptLst>
  <dgm:cxnLst>
    <dgm:cxn modelId="{068A6C1E-7263-494B-9866-E0238556A93F}" type="presOf" srcId="{EF642B67-AAA9-AD40-87A0-B8DFEBB0A6F9}" destId="{42821FD1-A63A-A14F-97A5-F5F88C9DD735}" srcOrd="0" destOrd="0" presId="urn:microsoft.com/office/officeart/2005/8/layout/equation2"/>
    <dgm:cxn modelId="{9EAC6D46-97F6-1D4A-8C70-58ACDB42FF4E}" type="presOf" srcId="{0A7343A1-20B9-3B4C-80A2-E9E45BCEBB2D}" destId="{CFDD4082-8F84-C34E-A0CD-03F0959D6BF7}" srcOrd="0" destOrd="0" presId="urn:microsoft.com/office/officeart/2005/8/layout/equation2"/>
    <dgm:cxn modelId="{81CB6647-2F98-074E-BC1D-AEE26227D51B}" srcId="{E89946F1-6970-EE4C-87E6-B82436B32973}" destId="{2A536FEA-A428-E54F-9267-E20B0D866C3B}" srcOrd="2" destOrd="0" parTransId="{689524F1-66CB-B340-B689-B1F85CC5988D}" sibTransId="{338C9673-F4EC-8B47-A5E7-E0C20256F925}"/>
    <dgm:cxn modelId="{09EA4959-7D91-8F4C-8E30-D17CFDC68AE6}" type="presOf" srcId="{05138E5A-1F95-5E40-95CF-E7FA3B272042}" destId="{A36FC241-E026-4147-9267-DAEB6B06BA17}" srcOrd="1" destOrd="0" presId="urn:microsoft.com/office/officeart/2005/8/layout/equation2"/>
    <dgm:cxn modelId="{52ED9D7E-E974-6943-963C-73E69BA8E477}" srcId="{E89946F1-6970-EE4C-87E6-B82436B32973}" destId="{EF642B67-AAA9-AD40-87A0-B8DFEBB0A6F9}" srcOrd="0" destOrd="0" parTransId="{5706425A-4F53-F049-94C2-B5C9474D6A85}" sibTransId="{0A7343A1-20B9-3B4C-80A2-E9E45BCEBB2D}"/>
    <dgm:cxn modelId="{3BC9B2C4-EF01-4F4D-8167-5C3C83E7242C}" type="presOf" srcId="{87929816-FFC8-454D-8C0E-5AEBAC82F8A3}" destId="{EA340ED4-E38B-B245-A24C-0602812EE6ED}" srcOrd="0" destOrd="0" presId="urn:microsoft.com/office/officeart/2005/8/layout/equation2"/>
    <dgm:cxn modelId="{596928D3-CAB2-2C45-98B7-DDD9638E5366}" type="presOf" srcId="{05138E5A-1F95-5E40-95CF-E7FA3B272042}" destId="{05FF74CD-4D69-9E47-8BAF-4EDFFE51903F}" srcOrd="0" destOrd="0" presId="urn:microsoft.com/office/officeart/2005/8/layout/equation2"/>
    <dgm:cxn modelId="{446E68E1-96C3-A849-91E1-264CD786E9F2}" type="presOf" srcId="{2A536FEA-A428-E54F-9267-E20B0D866C3B}" destId="{A2EF3B3E-F6C9-FF40-88D4-D54590B15E53}" srcOrd="0" destOrd="0" presId="urn:microsoft.com/office/officeart/2005/8/layout/equation2"/>
    <dgm:cxn modelId="{40FBE5F5-1A75-764E-B4E5-D9D2ED716886}" type="presOf" srcId="{E89946F1-6970-EE4C-87E6-B82436B32973}" destId="{52C6A31E-7411-5F42-A32D-900F53773295}" srcOrd="0" destOrd="0" presId="urn:microsoft.com/office/officeart/2005/8/layout/equation2"/>
    <dgm:cxn modelId="{9F914EFF-EA7D-954D-B481-BA757469905E}" srcId="{E89946F1-6970-EE4C-87E6-B82436B32973}" destId="{87929816-FFC8-454D-8C0E-5AEBAC82F8A3}" srcOrd="1" destOrd="0" parTransId="{A906A1DE-DEFA-6549-AF63-2AD41EF5CC5C}" sibTransId="{05138E5A-1F95-5E40-95CF-E7FA3B272042}"/>
    <dgm:cxn modelId="{DA366CDD-1F36-9847-897E-CDFC82465304}" type="presParOf" srcId="{52C6A31E-7411-5F42-A32D-900F53773295}" destId="{3A44E1CA-3BFD-014D-9995-0FD9791B9F53}" srcOrd="0" destOrd="0" presId="urn:microsoft.com/office/officeart/2005/8/layout/equation2"/>
    <dgm:cxn modelId="{BFF05780-AAC9-2944-933E-EF2B566F8C21}" type="presParOf" srcId="{3A44E1CA-3BFD-014D-9995-0FD9791B9F53}" destId="{42821FD1-A63A-A14F-97A5-F5F88C9DD735}" srcOrd="0" destOrd="0" presId="urn:microsoft.com/office/officeart/2005/8/layout/equation2"/>
    <dgm:cxn modelId="{F9754097-D63D-214C-83E0-FACC2DD043B6}" type="presParOf" srcId="{3A44E1CA-3BFD-014D-9995-0FD9791B9F53}" destId="{0F67AD7A-D3B8-3D44-BB80-03238DDBD1AF}" srcOrd="1" destOrd="0" presId="urn:microsoft.com/office/officeart/2005/8/layout/equation2"/>
    <dgm:cxn modelId="{D048A923-71B7-1E4F-8A3C-B38B359406E7}" type="presParOf" srcId="{3A44E1CA-3BFD-014D-9995-0FD9791B9F53}" destId="{CFDD4082-8F84-C34E-A0CD-03F0959D6BF7}" srcOrd="2" destOrd="0" presId="urn:microsoft.com/office/officeart/2005/8/layout/equation2"/>
    <dgm:cxn modelId="{51A85EBA-694C-FB42-8C17-0A51D623320D}" type="presParOf" srcId="{3A44E1CA-3BFD-014D-9995-0FD9791B9F53}" destId="{7C55BA8F-65E3-DF4E-ACAD-6637AFB7EC5D}" srcOrd="3" destOrd="0" presId="urn:microsoft.com/office/officeart/2005/8/layout/equation2"/>
    <dgm:cxn modelId="{DE608906-9F36-344D-A8C7-679D17FC1813}" type="presParOf" srcId="{3A44E1CA-3BFD-014D-9995-0FD9791B9F53}" destId="{EA340ED4-E38B-B245-A24C-0602812EE6ED}" srcOrd="4" destOrd="0" presId="urn:microsoft.com/office/officeart/2005/8/layout/equation2"/>
    <dgm:cxn modelId="{A5C59BDF-F8FB-0141-9C2B-B7B7FBADD483}" type="presParOf" srcId="{52C6A31E-7411-5F42-A32D-900F53773295}" destId="{05FF74CD-4D69-9E47-8BAF-4EDFFE51903F}" srcOrd="1" destOrd="0" presId="urn:microsoft.com/office/officeart/2005/8/layout/equation2"/>
    <dgm:cxn modelId="{665A023D-C4FB-144E-98A2-0339CF8773B2}" type="presParOf" srcId="{05FF74CD-4D69-9E47-8BAF-4EDFFE51903F}" destId="{A36FC241-E026-4147-9267-DAEB6B06BA17}" srcOrd="0" destOrd="0" presId="urn:microsoft.com/office/officeart/2005/8/layout/equation2"/>
    <dgm:cxn modelId="{2DD880EA-3E67-C645-9719-0FE2CCF83D97}" type="presParOf" srcId="{52C6A31E-7411-5F42-A32D-900F53773295}" destId="{A2EF3B3E-F6C9-FF40-88D4-D54590B15E53}"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21FD1-A63A-A14F-97A5-F5F88C9DD735}">
      <dsp:nvSpPr>
        <dsp:cNvPr id="0" name=""/>
        <dsp:cNvSpPr/>
      </dsp:nvSpPr>
      <dsp:spPr>
        <a:xfrm>
          <a:off x="3113" y="61880"/>
          <a:ext cx="1105359" cy="110535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Clinical data</a:t>
          </a:r>
        </a:p>
      </dsp:txBody>
      <dsp:txXfrm>
        <a:off x="164989" y="223756"/>
        <a:ext cx="781607" cy="781607"/>
      </dsp:txXfrm>
    </dsp:sp>
    <dsp:sp modelId="{CFDD4082-8F84-C34E-A0CD-03F0959D6BF7}">
      <dsp:nvSpPr>
        <dsp:cNvPr id="0" name=""/>
        <dsp:cNvSpPr/>
      </dsp:nvSpPr>
      <dsp:spPr>
        <a:xfrm>
          <a:off x="235239" y="1256995"/>
          <a:ext cx="641108" cy="641108"/>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chemeClr val="tx1"/>
            </a:solidFill>
          </a:endParaRPr>
        </a:p>
      </dsp:txBody>
      <dsp:txXfrm>
        <a:off x="320218" y="1502155"/>
        <a:ext cx="471150" cy="150788"/>
      </dsp:txXfrm>
    </dsp:sp>
    <dsp:sp modelId="{EA340ED4-E38B-B245-A24C-0602812EE6ED}">
      <dsp:nvSpPr>
        <dsp:cNvPr id="0" name=""/>
        <dsp:cNvSpPr/>
      </dsp:nvSpPr>
      <dsp:spPr>
        <a:xfrm>
          <a:off x="3113" y="1987859"/>
          <a:ext cx="1105359" cy="1105359"/>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Somatic mutations</a:t>
          </a:r>
        </a:p>
      </dsp:txBody>
      <dsp:txXfrm>
        <a:off x="164989" y="2149735"/>
        <a:ext cx="781607" cy="781607"/>
      </dsp:txXfrm>
    </dsp:sp>
    <dsp:sp modelId="{05FF74CD-4D69-9E47-8BAF-4EDFFE51903F}">
      <dsp:nvSpPr>
        <dsp:cNvPr id="0" name=""/>
        <dsp:cNvSpPr/>
      </dsp:nvSpPr>
      <dsp:spPr>
        <a:xfrm>
          <a:off x="1274277" y="1371953"/>
          <a:ext cx="351504" cy="411193"/>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1274277" y="1454192"/>
        <a:ext cx="246053" cy="246715"/>
      </dsp:txXfrm>
    </dsp:sp>
    <dsp:sp modelId="{A2EF3B3E-F6C9-FF40-88D4-D54590B15E53}">
      <dsp:nvSpPr>
        <dsp:cNvPr id="0" name=""/>
        <dsp:cNvSpPr/>
      </dsp:nvSpPr>
      <dsp:spPr>
        <a:xfrm>
          <a:off x="1771689" y="965158"/>
          <a:ext cx="2210719" cy="122478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solidFill>
                <a:schemeClr val="tx1"/>
              </a:solidFill>
            </a:rPr>
            <a:t>CLIGEN</a:t>
          </a:r>
        </a:p>
      </dsp:txBody>
      <dsp:txXfrm>
        <a:off x="1831478" y="1024947"/>
        <a:ext cx="2091141" cy="110520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being here, My name is Diana Diaz, I am a PhD student at Wayne State University, my advisor is Prof. Alexander Kotov and it is my pleasure to present our work entitled “</a:t>
            </a:r>
            <a:r>
              <a:rPr lang="en-US" sz="1200" dirty="0"/>
              <a:t>Tensor Decomposition for Sub-typing of Complex Diseases based on Clinical and </a:t>
            </a:r>
            <a:r>
              <a:rPr lang="en-US" sz="1200" u="none" dirty="0"/>
              <a:t>Genomic</a:t>
            </a:r>
            <a:r>
              <a:rPr lang="en-US" sz="1200" dirty="0"/>
              <a:t> Data</a:t>
            </a:r>
            <a:r>
              <a:rPr lang="en-US" dirty="0"/>
              <a:t>“, in collaboration with Dr. </a:t>
            </a:r>
            <a:r>
              <a:rPr lang="en-US" dirty="0" err="1"/>
              <a:t>Aliccia</a:t>
            </a:r>
            <a:r>
              <a:rPr lang="en-US" dirty="0"/>
              <a:t> </a:t>
            </a:r>
            <a:r>
              <a:rPr lang="en-US" dirty="0" err="1"/>
              <a:t>Bollig</a:t>
            </a:r>
            <a:r>
              <a:rPr lang="en-US" dirty="0"/>
              <a:t>-Fisher</a:t>
            </a:r>
          </a:p>
        </p:txBody>
      </p:sp>
      <p:sp>
        <p:nvSpPr>
          <p:cNvPr id="4" name="Slide Number Placeholder 3"/>
          <p:cNvSpPr>
            <a:spLocks noGrp="1"/>
          </p:cNvSpPr>
          <p:nvPr>
            <p:ph type="sldNum" sz="quarter" idx="5"/>
          </p:nvPr>
        </p:nvSpPr>
        <p:spPr/>
        <p:txBody>
          <a:bodyPr/>
          <a:lstStyle/>
          <a:p>
            <a:fld id="{D6E24AF5-7291-3147-922C-31D758DD1DD9}" type="slidenum">
              <a:rPr lang="en-US" smtClean="0"/>
              <a:t>1</a:t>
            </a:fld>
            <a:endParaRPr lang="en-US"/>
          </a:p>
        </p:txBody>
      </p:sp>
    </p:spTree>
    <p:extLst>
      <p:ext uri="{BB962C8B-B14F-4D97-AF65-F5344CB8AC3E}">
        <p14:creationId xmlns:p14="http://schemas.microsoft.com/office/powerpoint/2010/main" val="2317495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latin typeface="Arial" panose="020B0604020202020204" pitchFamily="34" charset="0"/>
                <a:cs typeface="Arial" panose="020B0604020202020204" pitchFamily="34" charset="0"/>
              </a:rPr>
              <a:t>M = 92, and the number of genes is N = 17,814. </a:t>
            </a:r>
          </a:p>
          <a:p>
            <a:r>
              <a:rPr lang="en-US" dirty="0">
                <a:latin typeface="Arial" panose="020B0604020202020204" pitchFamily="34" charset="0"/>
                <a:cs typeface="Arial" panose="020B0604020202020204" pitchFamily="34" charset="0"/>
              </a:rPr>
              <a:t>184 signaling pathways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86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latin typeface="Arial" panose="020B0604020202020204" pitchFamily="34" charset="0"/>
                <a:cs typeface="Arial" panose="020B0604020202020204" pitchFamily="34" charset="0"/>
              </a:rPr>
              <a:t>M = 92, and the number of genes is N = 17,814. </a:t>
            </a:r>
          </a:p>
          <a:p>
            <a:r>
              <a:rPr lang="en-US" dirty="0">
                <a:latin typeface="Arial" panose="020B0604020202020204" pitchFamily="34" charset="0"/>
                <a:cs typeface="Arial" panose="020B0604020202020204" pitchFamily="34" charset="0"/>
              </a:rPr>
              <a:t>184 signaling pathways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1950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are not smoothing the binary matrix</a:t>
            </a:r>
          </a:p>
        </p:txBody>
      </p:sp>
    </p:spTree>
    <p:extLst>
      <p:ext uri="{BB962C8B-B14F-4D97-AF65-F5344CB8AC3E}">
        <p14:creationId xmlns:p14="http://schemas.microsoft.com/office/powerpoint/2010/main" val="1398703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643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c6f73a04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c6f73a04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Thanks for attending my presentation.</a:t>
            </a:r>
          </a:p>
          <a:p>
            <a:pPr marL="0" lvl="0" indent="0" algn="l" rtl="0">
              <a:spcBef>
                <a:spcPts val="0"/>
              </a:spcBef>
              <a:spcAft>
                <a:spcPts val="0"/>
              </a:spcAft>
              <a:buNone/>
            </a:pPr>
            <a:r>
              <a:rPr lang="en-US" dirty="0"/>
              <a:t>I will be happy to address any questions.</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cs typeface="Arial"/>
                <a:sym typeface="Arial"/>
              </a:rPr>
              <a:t>Traditional medicine is physicians apply the same treatment to all the patients that have diagnosed with the same disease, but precision medicine is when we would like to apply a treatment to each patient </a:t>
            </a:r>
            <a:r>
              <a:rPr lang="en-US" sz="1100" b="0" i="0" u="none" strike="noStrike" cap="none" dirty="0" err="1">
                <a:solidFill>
                  <a:srgbClr val="000000"/>
                </a:solidFill>
                <a:effectLst/>
                <a:latin typeface="Arial"/>
                <a:cs typeface="Arial"/>
                <a:sym typeface="Arial"/>
              </a:rPr>
              <a:t>individualy</a:t>
            </a:r>
            <a:r>
              <a:rPr lang="en-US" sz="1100" b="0" i="0" u="none" strike="noStrike" cap="none" dirty="0">
                <a:solidFill>
                  <a:srgbClr val="000000"/>
                </a:solidFill>
                <a:effectLst/>
                <a:latin typeface="Arial"/>
                <a:cs typeface="Arial"/>
                <a:sym typeface="Arial"/>
              </a:rPr>
              <a:t>, and stratified medicine is kind of a compromise in which we want to apply the same treatment to a group of patients.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cs typeface="Arial"/>
                <a:sym typeface="Arial"/>
              </a:rPr>
              <a:t>One important step towards precision medicine is stratified medicine, which relies on</a:t>
            </a:r>
            <a:r>
              <a:rPr lang="en-US" dirty="0"/>
              <a:t> disease subtyping to stratify patients in meaningful groups.</a:t>
            </a:r>
          </a:p>
          <a:p>
            <a:r>
              <a:rPr lang="en-US" dirty="0"/>
              <a:t>In this step, patients can grouped by:</a:t>
            </a:r>
          </a:p>
          <a:p>
            <a:pPr lvl="1"/>
            <a:r>
              <a:rPr lang="en-US" dirty="0"/>
              <a:t>Disease</a:t>
            </a:r>
          </a:p>
          <a:p>
            <a:pPr lvl="1"/>
            <a:r>
              <a:rPr lang="en-US" dirty="0"/>
              <a:t>Demographics</a:t>
            </a:r>
          </a:p>
          <a:p>
            <a:pPr lvl="1"/>
            <a:r>
              <a:rPr lang="en-US" dirty="0"/>
              <a:t>Clinical Features</a:t>
            </a:r>
          </a:p>
          <a:p>
            <a:pPr lvl="1"/>
            <a:r>
              <a:rPr lang="en-US" dirty="0"/>
              <a:t>Molecular Biomarkers, or</a:t>
            </a:r>
          </a:p>
          <a:p>
            <a:pPr lvl="1"/>
            <a:r>
              <a:rPr lang="en-US" dirty="0"/>
              <a:t>Subtypes</a:t>
            </a:r>
          </a:p>
        </p:txBody>
      </p:sp>
    </p:spTree>
    <p:extLst>
      <p:ext uri="{BB962C8B-B14F-4D97-AF65-F5344CB8AC3E}">
        <p14:creationId xmlns:p14="http://schemas.microsoft.com/office/powerpoint/2010/main" val="115763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In disease subtyping we aim to find groups of patients that have similar characteristics or outcome, so we can offer close to personalized treatments.</a:t>
            </a:r>
          </a:p>
          <a:p>
            <a:pPr marL="114300" indent="0">
              <a:buNone/>
            </a:pPr>
            <a:r>
              <a:rPr lang="en-US" dirty="0"/>
              <a:t>In ML we are familiar with clustering techniques, but the big questions here are what data should we consider and how do we know that the partitions that we obtained are relevant?</a:t>
            </a:r>
          </a:p>
          <a:p>
            <a:pPr marL="1143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To answer the second question, we considered partitions as being relevant if the ultimate groups are significantly different in terms of survival. </a:t>
            </a:r>
          </a:p>
          <a:p>
            <a:pPr marL="114300" indent="0">
              <a:buNone/>
            </a:pPr>
            <a:endParaRPr lang="en-US" dirty="0"/>
          </a:p>
        </p:txBody>
      </p:sp>
    </p:spTree>
    <p:extLst>
      <p:ext uri="{BB962C8B-B14F-4D97-AF65-F5344CB8AC3E}">
        <p14:creationId xmlns:p14="http://schemas.microsoft.com/office/powerpoint/2010/main" val="988985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Now we still do not know. What data to analyze? Or which patient data is relevant to determine the best partition of patients in terms of survival?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And there is a lot of information to consider for each patient. </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Genetic data has many genomics views</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Clinical data is abundant, but typically unstructured</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 and other environmental factors that can be determined with wearables and other sources of data.</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One approach that is getting some traction is to integrate some of these different sources of patient data. The hypothesis behind integrative approaches is that these different sources are complementary and can offer a more comprehensive view of diseases and cellular systems.</a:t>
            </a:r>
          </a:p>
          <a:p>
            <a:r>
              <a:rPr lang="en-US" dirty="0"/>
              <a:t>Effectively integrating multiple omics and patient data remains an open problem to date.</a:t>
            </a:r>
          </a:p>
          <a:p>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p:txBody>
      </p:sp>
    </p:spTree>
    <p:extLst>
      <p:ext uri="{BB962C8B-B14F-4D97-AF65-F5344CB8AC3E}">
        <p14:creationId xmlns:p14="http://schemas.microsoft.com/office/powerpoint/2010/main" val="6191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we proposed CLIGEN, a method to integrate Clinical data and Somatic Mutations for disease subtyping. The input of our method consist of two tables one the clinical data and somatic mutations</a:t>
            </a:r>
          </a:p>
        </p:txBody>
      </p:sp>
    </p:spTree>
    <p:extLst>
      <p:ext uri="{BB962C8B-B14F-4D97-AF65-F5344CB8AC3E}">
        <p14:creationId xmlns:p14="http://schemas.microsoft.com/office/powerpoint/2010/main" val="1946736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overall pipeline consists of </a:t>
            </a:r>
          </a:p>
          <a:p>
            <a:endParaRPr lang="en-US" dirty="0"/>
          </a:p>
        </p:txBody>
      </p:sp>
    </p:spTree>
    <p:extLst>
      <p:ext uri="{BB962C8B-B14F-4D97-AF65-F5344CB8AC3E}">
        <p14:creationId xmlns:p14="http://schemas.microsoft.com/office/powerpoint/2010/main" val="330120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The main idea behind tensor decomposition is that we can express a tensor as the sum of meaningful parts.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The building blocks for decomposition will be rank one tensors that are nothing more than vector outer products.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Using the three-way package in R</a:t>
            </a:r>
          </a:p>
        </p:txBody>
      </p:sp>
    </p:spTree>
    <p:extLst>
      <p:ext uri="{BB962C8B-B14F-4D97-AF65-F5344CB8AC3E}">
        <p14:creationId xmlns:p14="http://schemas.microsoft.com/office/powerpoint/2010/main" val="104948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988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latin typeface="Arial" panose="020B0604020202020204" pitchFamily="34" charset="0"/>
                <a:cs typeface="Arial" panose="020B0604020202020204" pitchFamily="34" charset="0"/>
              </a:rPr>
              <a:t>M = 92, and the number of genes is N = 17,814. </a:t>
            </a:r>
          </a:p>
          <a:p>
            <a:r>
              <a:rPr lang="en-US" dirty="0">
                <a:latin typeface="Arial" panose="020B0604020202020204" pitchFamily="34" charset="0"/>
                <a:cs typeface="Arial" panose="020B0604020202020204" pitchFamily="34" charset="0"/>
              </a:rPr>
              <a:t>184 signaling pathways </a:t>
            </a:r>
          </a:p>
          <a:p>
            <a:r>
              <a:rPr lang="en-US" dirty="0">
                <a:latin typeface="Arial" panose="020B0604020202020204" pitchFamily="34" charset="0"/>
                <a:cs typeface="Arial" panose="020B0604020202020204" pitchFamily="34" charset="0"/>
              </a:rPr>
              <a:t>TCGA now moved to GDC (</a:t>
            </a:r>
            <a:r>
              <a:rPr lang="en-US" sz="1100" b="0" i="0" u="none" strike="noStrike" cap="none" dirty="0">
                <a:solidFill>
                  <a:srgbClr val="000000"/>
                </a:solidFill>
                <a:effectLst/>
                <a:latin typeface="Arial"/>
                <a:ea typeface="Arial"/>
                <a:cs typeface="Arial"/>
                <a:sym typeface="Arial"/>
              </a:rPr>
              <a:t>Genomic Data Commons Data Portal)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69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8FC7-D738-CA44-80A0-44D046714D5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CDA25D7-0D7C-3847-BD08-921F4CD6A8E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5E7D4BB-C035-D94B-ABFE-B4C2133052DB}"/>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5" name="Footer Placeholder 4">
            <a:extLst>
              <a:ext uri="{FF2B5EF4-FFF2-40B4-BE49-F238E27FC236}">
                <a16:creationId xmlns:a16="http://schemas.microsoft.com/office/drawing/2014/main" id="{84753F4E-F923-5942-8D50-F16FAFB6B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6077B-CD9B-9440-912B-00700DBC329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3240250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CFE7-55C9-1745-9794-0FF6EE6F7E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99EB08-1980-4D4F-BC26-EC30FB00A2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303EF-DE56-154D-8491-AD2D065420A9}"/>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5" name="Footer Placeholder 4">
            <a:extLst>
              <a:ext uri="{FF2B5EF4-FFF2-40B4-BE49-F238E27FC236}">
                <a16:creationId xmlns:a16="http://schemas.microsoft.com/office/drawing/2014/main" id="{AC68B62A-B323-4B4B-B3A1-25E0DCA24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59C2B-5254-F84F-B2DE-6CF88418E79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2140008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4B18C2-41B2-364E-8BB5-468852401BC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39933D-00BA-1E44-BAB9-7C9B9221291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C0D25-E128-954C-863D-AB0E60087301}"/>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5" name="Footer Placeholder 4">
            <a:extLst>
              <a:ext uri="{FF2B5EF4-FFF2-40B4-BE49-F238E27FC236}">
                <a16:creationId xmlns:a16="http://schemas.microsoft.com/office/drawing/2014/main" id="{1F39A6AE-F191-7244-902A-E294ABDE1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068FB-BDB0-A04C-A356-76809E7F067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187391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04800" y="145472"/>
            <a:ext cx="2808000" cy="610227"/>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800" b="1"/>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009651"/>
            <a:ext cx="2808000" cy="355935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2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7229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0094-C2AA-0C49-9C88-A490D01E23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560DEE-D06E-5941-A951-9F52426F88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6D8DF-6774-8441-A0D3-EA1925CB3C27}"/>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5" name="Footer Placeholder 4">
            <a:extLst>
              <a:ext uri="{FF2B5EF4-FFF2-40B4-BE49-F238E27FC236}">
                <a16:creationId xmlns:a16="http://schemas.microsoft.com/office/drawing/2014/main" id="{F6FCF26C-C4D0-5C41-9999-36DD1E4BF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7B673-3881-E149-993E-48543BDEC43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7" name="Google Shape;19;p4">
            <a:extLst>
              <a:ext uri="{FF2B5EF4-FFF2-40B4-BE49-F238E27FC236}">
                <a16:creationId xmlns:a16="http://schemas.microsoft.com/office/drawing/2014/main" id="{FB1CA384-071C-1C45-8839-487CE1ACF575}"/>
              </a:ext>
            </a:extLst>
          </p:cNvPr>
          <p:cNvSpPr/>
          <p:nvPr userDrawn="1"/>
        </p:nvSpPr>
        <p:spPr>
          <a:xfrm>
            <a:off x="0" y="5045700"/>
            <a:ext cx="9144000" cy="97800"/>
          </a:xfrm>
          <a:prstGeom prst="rect">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warrior_logo1.png">
            <a:extLst>
              <a:ext uri="{FF2B5EF4-FFF2-40B4-BE49-F238E27FC236}">
                <a16:creationId xmlns:a16="http://schemas.microsoft.com/office/drawing/2014/main" id="{9904A3F4-9784-904E-A810-9E551406E63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929243"/>
            <a:ext cx="357250" cy="2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2574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BE7D-7070-3448-8F86-0F04A75DBA9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9FA67ED-3D73-D74D-8ACD-21046BFDCD9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F1B031-E2C0-9F42-BEE1-8A2E487E7709}"/>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5" name="Footer Placeholder 4">
            <a:extLst>
              <a:ext uri="{FF2B5EF4-FFF2-40B4-BE49-F238E27FC236}">
                <a16:creationId xmlns:a16="http://schemas.microsoft.com/office/drawing/2014/main" id="{BC44FF44-5639-4C4C-AF1A-69187EC4EB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E4A1C-24FF-5D46-8BED-89E6B6F793A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1799668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21F3-0FD5-4141-98B9-EB7900283E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D90536-8729-9B48-AFF6-74E2438A68B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D199F7-8ECE-FD41-A284-5F2C4238D75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F3FAE9-BB5D-794E-BF86-6F00D04E918A}"/>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6" name="Footer Placeholder 5">
            <a:extLst>
              <a:ext uri="{FF2B5EF4-FFF2-40B4-BE49-F238E27FC236}">
                <a16:creationId xmlns:a16="http://schemas.microsoft.com/office/drawing/2014/main" id="{78FF04F2-DE18-1840-B930-3135653F9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30EC3-5FA6-C241-BFFC-84D7D8D6793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9016074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2612-1C5E-864C-A307-B2B8132E116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7D1214-4994-EC4A-9DB6-0B72B352171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4422C6-5A8B-2340-B8B2-837E80789C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85B2C0-9CB2-7445-94EB-BB0861EA890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22367-1F5B-F342-9AFB-C514C31119C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FA9629-BCC6-F64E-B2F1-F7C3B830B0E4}"/>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8" name="Footer Placeholder 7">
            <a:extLst>
              <a:ext uri="{FF2B5EF4-FFF2-40B4-BE49-F238E27FC236}">
                <a16:creationId xmlns:a16="http://schemas.microsoft.com/office/drawing/2014/main" id="{5AEC5E74-89BD-9347-8DB2-F0A0641C39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2DC708-6131-CF4E-BE00-3C1218CFF5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6422436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6940-ACA4-2C4C-BF5D-0D72BB6263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E72D26-DA29-CD44-A0E8-129650C52875}"/>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4" name="Footer Placeholder 3">
            <a:extLst>
              <a:ext uri="{FF2B5EF4-FFF2-40B4-BE49-F238E27FC236}">
                <a16:creationId xmlns:a16="http://schemas.microsoft.com/office/drawing/2014/main" id="{2EC285EA-D40A-F44A-AFBA-9307DA2065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65D204-9032-6D46-B9A1-529BBA4CB6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0057558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17EFB9-945D-E247-95FE-39596D35A1D8}"/>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3" name="Footer Placeholder 2">
            <a:extLst>
              <a:ext uri="{FF2B5EF4-FFF2-40B4-BE49-F238E27FC236}">
                <a16:creationId xmlns:a16="http://schemas.microsoft.com/office/drawing/2014/main" id="{67329F59-5A73-1C49-A48E-11EEEBD514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FD769F-1369-D34A-99B2-CF02F30928D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5" name="Google Shape;19;p4">
            <a:extLst>
              <a:ext uri="{FF2B5EF4-FFF2-40B4-BE49-F238E27FC236}">
                <a16:creationId xmlns:a16="http://schemas.microsoft.com/office/drawing/2014/main" id="{65117EC0-0976-0E4A-BFB9-FED87062835D}"/>
              </a:ext>
            </a:extLst>
          </p:cNvPr>
          <p:cNvSpPr/>
          <p:nvPr userDrawn="1"/>
        </p:nvSpPr>
        <p:spPr>
          <a:xfrm>
            <a:off x="0" y="5045700"/>
            <a:ext cx="9144000" cy="97800"/>
          </a:xfrm>
          <a:prstGeom prst="rect">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descr="warrior_logo1.png">
            <a:extLst>
              <a:ext uri="{FF2B5EF4-FFF2-40B4-BE49-F238E27FC236}">
                <a16:creationId xmlns:a16="http://schemas.microsoft.com/office/drawing/2014/main" id="{877867C3-C2CA-BB4B-B4B2-7D4205FDE0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929243"/>
            <a:ext cx="357250" cy="2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439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F3F2-8137-8D4C-AAC8-4EF3A2AF2BC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40E773-913B-BB4D-B0B2-72A6E145B13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CDA714-DC0B-A747-9355-F380AD083A3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CBFA4C7-245E-444D-9511-99DA314E483E}"/>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6" name="Footer Placeholder 5">
            <a:extLst>
              <a:ext uri="{FF2B5EF4-FFF2-40B4-BE49-F238E27FC236}">
                <a16:creationId xmlns:a16="http://schemas.microsoft.com/office/drawing/2014/main" id="{28CB00EB-ED5A-6642-9217-D4B27281B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EEF8F-7C86-254E-AB64-7374B18277E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1611361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DA85-22F4-FB47-A245-926749AB8C5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1FE23A-DBE2-7241-B792-CADEAFDFA9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2F2A7B1-4292-584A-9495-6F08C19BA3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366EBD-A2D1-5B4E-BD49-E36061B2A7BF}"/>
              </a:ext>
            </a:extLst>
          </p:cNvPr>
          <p:cNvSpPr>
            <a:spLocks noGrp="1"/>
          </p:cNvSpPr>
          <p:nvPr>
            <p:ph type="dt" sz="half" idx="10"/>
          </p:nvPr>
        </p:nvSpPr>
        <p:spPr/>
        <p:txBody>
          <a:bodyPr/>
          <a:lstStyle/>
          <a:p>
            <a:fld id="{CAF9537F-C0D8-6C47-AC01-81657E5BE977}" type="datetimeFigureOut">
              <a:rPr lang="en-US" smtClean="0"/>
              <a:t>11/16/19</a:t>
            </a:fld>
            <a:endParaRPr lang="en-US"/>
          </a:p>
        </p:txBody>
      </p:sp>
      <p:sp>
        <p:nvSpPr>
          <p:cNvPr id="6" name="Footer Placeholder 5">
            <a:extLst>
              <a:ext uri="{FF2B5EF4-FFF2-40B4-BE49-F238E27FC236}">
                <a16:creationId xmlns:a16="http://schemas.microsoft.com/office/drawing/2014/main" id="{3699D451-AC90-F84D-8B7E-45CD8E503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878544-9A19-994E-8DC8-1BE29996838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1621079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D22AF-E38E-D54F-BE56-FE07BF1612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212B3-3231-4940-976E-408DBB9DA78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C5BDB-9B75-D941-98DB-FE80573CB60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AF9537F-C0D8-6C47-AC01-81657E5BE977}" type="datetimeFigureOut">
              <a:rPr lang="en-US" smtClean="0"/>
              <a:t>11/16/19</a:t>
            </a:fld>
            <a:endParaRPr lang="en-US"/>
          </a:p>
        </p:txBody>
      </p:sp>
      <p:sp>
        <p:nvSpPr>
          <p:cNvPr id="5" name="Footer Placeholder 4">
            <a:extLst>
              <a:ext uri="{FF2B5EF4-FFF2-40B4-BE49-F238E27FC236}">
                <a16:creationId xmlns:a16="http://schemas.microsoft.com/office/drawing/2014/main" id="{E1B856A7-A7CD-A143-A8B2-7EC32652489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E21A70-650A-A849-BC79-474E05BD101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560332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3.em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3.em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26.png"/><Relationship Id="rId7" Type="http://schemas.openxmlformats.org/officeDocument/2006/relationships/image" Target="../media/image37.tif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6.tiff"/><Relationship Id="rId11" Type="http://schemas.openxmlformats.org/officeDocument/2006/relationships/image" Target="../media/image41.jpg"/><Relationship Id="rId5" Type="http://schemas.openxmlformats.org/officeDocument/2006/relationships/hyperlink" Target="http://www.example.com/" TargetMode="External"/><Relationship Id="rId10" Type="http://schemas.openxmlformats.org/officeDocument/2006/relationships/image" Target="../media/image40.tiff"/><Relationship Id="rId4" Type="http://schemas.openxmlformats.org/officeDocument/2006/relationships/image" Target="../media/image35.png"/><Relationship Id="rId9" Type="http://schemas.openxmlformats.org/officeDocument/2006/relationships/image" Target="../media/image39.tiff"/></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4.tif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1.tiff"/><Relationship Id="rId5" Type="http://schemas.openxmlformats.org/officeDocument/2006/relationships/image" Target="../media/image6.png"/><Relationship Id="rId10" Type="http://schemas.openxmlformats.org/officeDocument/2006/relationships/image" Target="../media/image10.tiff"/><Relationship Id="rId4" Type="http://schemas.openxmlformats.org/officeDocument/2006/relationships/image" Target="../media/image5.tiff"/><Relationship Id="rId9"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tiff"/><Relationship Id="rId5" Type="http://schemas.openxmlformats.org/officeDocument/2006/relationships/image" Target="../media/image5.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Tensor Decomposition for Sub-typing of Complex Diseases based on Clinical and Genomic Data</a:t>
            </a:r>
          </a:p>
        </p:txBody>
      </p:sp>
      <p:sp>
        <p:nvSpPr>
          <p:cNvPr id="3" name="Subtitle 2"/>
          <p:cNvSpPr>
            <a:spLocks noGrp="1"/>
          </p:cNvSpPr>
          <p:nvPr>
            <p:ph type="subTitle" idx="1"/>
          </p:nvPr>
        </p:nvSpPr>
        <p:spPr>
          <a:xfrm>
            <a:off x="510450" y="3182312"/>
            <a:ext cx="8123100" cy="590791"/>
          </a:xfrm>
        </p:spPr>
        <p:txBody>
          <a:bodyPr>
            <a:normAutofit/>
          </a:bodyPr>
          <a:lstStyle/>
          <a:p>
            <a:r>
              <a:rPr lang="en-US" u="sng" dirty="0"/>
              <a:t>Diana Diaz</a:t>
            </a:r>
            <a:r>
              <a:rPr lang="en-US" dirty="0"/>
              <a:t>, </a:t>
            </a:r>
            <a:r>
              <a:rPr lang="en-US" dirty="0" err="1"/>
              <a:t>Aliccia</a:t>
            </a:r>
            <a:r>
              <a:rPr lang="en-US" dirty="0"/>
              <a:t> </a:t>
            </a:r>
            <a:r>
              <a:rPr lang="en-US" dirty="0" err="1"/>
              <a:t>Bollig</a:t>
            </a:r>
            <a:r>
              <a:rPr lang="en-US" dirty="0"/>
              <a:t>-Fischer, Alexander </a:t>
            </a:r>
            <a:r>
              <a:rPr lang="en-US" dirty="0" err="1"/>
              <a:t>Kotov</a:t>
            </a:r>
            <a:endParaRPr lang="en-US" dirty="0"/>
          </a:p>
        </p:txBody>
      </p:sp>
      <p:pic>
        <p:nvPicPr>
          <p:cNvPr id="4" name="Picture 5" descr="warrior_logo1.png">
            <a:extLst>
              <a:ext uri="{FF2B5EF4-FFF2-40B4-BE49-F238E27FC236}">
                <a16:creationId xmlns:a16="http://schemas.microsoft.com/office/drawing/2014/main" id="{52DD5DA9-4F85-4B40-8F96-A23DD6EC87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3550" y="4161302"/>
            <a:ext cx="1320000" cy="791658"/>
          </a:xfrm>
          <a:prstGeom prst="rect">
            <a:avLst/>
          </a:prstGeom>
          <a:solidFill>
            <a:schemeClr val="bg1"/>
          </a:solidFill>
          <a:ln>
            <a:noFill/>
          </a:ln>
        </p:spPr>
      </p:pic>
      <p:pic>
        <p:nvPicPr>
          <p:cNvPr id="5" name="Picture 4">
            <a:extLst>
              <a:ext uri="{FF2B5EF4-FFF2-40B4-BE49-F238E27FC236}">
                <a16:creationId xmlns:a16="http://schemas.microsoft.com/office/drawing/2014/main" id="{57FD7D82-BDCA-AA49-BAF5-BB04E3226AA9}"/>
              </a:ext>
            </a:extLst>
          </p:cNvPr>
          <p:cNvPicPr>
            <a:picLocks noChangeAspect="1"/>
          </p:cNvPicPr>
          <p:nvPr/>
        </p:nvPicPr>
        <p:blipFill>
          <a:blip r:embed="rId4"/>
          <a:stretch>
            <a:fillRect/>
          </a:stretch>
        </p:blipFill>
        <p:spPr>
          <a:xfrm>
            <a:off x="395926" y="4175814"/>
            <a:ext cx="2158738" cy="777146"/>
          </a:xfrm>
          <a:prstGeom prst="rect">
            <a:avLst/>
          </a:prstGeom>
        </p:spPr>
      </p:pic>
    </p:spTree>
    <p:extLst>
      <p:ext uri="{BB962C8B-B14F-4D97-AF65-F5344CB8AC3E}">
        <p14:creationId xmlns:p14="http://schemas.microsoft.com/office/powerpoint/2010/main" val="2159699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DA837-B9AA-044B-BB1F-05D2D764C997}"/>
              </a:ext>
            </a:extLst>
          </p:cNvPr>
          <p:cNvSpPr>
            <a:spLocks noGrp="1"/>
          </p:cNvSpPr>
          <p:nvPr>
            <p:ph type="title"/>
          </p:nvPr>
        </p:nvSpPr>
        <p:spPr>
          <a:xfrm>
            <a:off x="628650" y="0"/>
            <a:ext cx="7886700" cy="994172"/>
          </a:xfrm>
        </p:spPr>
        <p:txBody>
          <a:bodyPr/>
          <a:lstStyle/>
          <a:p>
            <a:pPr algn="ctr"/>
            <a:r>
              <a:rPr lang="en-US" dirty="0"/>
              <a:t>Tensor slices</a:t>
            </a:r>
          </a:p>
        </p:txBody>
      </p:sp>
      <p:sp>
        <p:nvSpPr>
          <p:cNvPr id="4" name="Slide Number Placeholder 3">
            <a:extLst>
              <a:ext uri="{FF2B5EF4-FFF2-40B4-BE49-F238E27FC236}">
                <a16:creationId xmlns:a16="http://schemas.microsoft.com/office/drawing/2014/main" id="{25C579DF-B463-9F40-BE2A-492AD21C6E9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6" name="Picture 5">
            <a:extLst>
              <a:ext uri="{FF2B5EF4-FFF2-40B4-BE49-F238E27FC236}">
                <a16:creationId xmlns:a16="http://schemas.microsoft.com/office/drawing/2014/main" id="{4DFFF806-B97A-C14C-A7A9-F37A911BDB62}"/>
              </a:ext>
            </a:extLst>
          </p:cNvPr>
          <p:cNvPicPr>
            <a:picLocks noChangeAspect="1"/>
          </p:cNvPicPr>
          <p:nvPr/>
        </p:nvPicPr>
        <p:blipFill rotWithShape="1">
          <a:blip r:embed="rId3"/>
          <a:srcRect l="1861" t="1768" r="2210" b="25835"/>
          <a:stretch/>
        </p:blipFill>
        <p:spPr>
          <a:xfrm>
            <a:off x="531628" y="1148317"/>
            <a:ext cx="8016950" cy="2682034"/>
          </a:xfrm>
          <a:prstGeom prst="rect">
            <a:avLst/>
          </a:prstGeom>
        </p:spPr>
      </p:pic>
      <p:sp>
        <p:nvSpPr>
          <p:cNvPr id="7" name="TextBox 6">
            <a:extLst>
              <a:ext uri="{FF2B5EF4-FFF2-40B4-BE49-F238E27FC236}">
                <a16:creationId xmlns:a16="http://schemas.microsoft.com/office/drawing/2014/main" id="{A1679D78-5442-984A-B380-B5CE7A84A07D}"/>
              </a:ext>
            </a:extLst>
          </p:cNvPr>
          <p:cNvSpPr txBox="1"/>
          <p:nvPr/>
        </p:nvSpPr>
        <p:spPr>
          <a:xfrm>
            <a:off x="613650" y="4811481"/>
            <a:ext cx="7668502" cy="276999"/>
          </a:xfrm>
          <a:prstGeom prst="rect">
            <a:avLst/>
          </a:prstGeom>
          <a:noFill/>
        </p:spPr>
        <p:txBody>
          <a:bodyPr wrap="square" rtlCol="0">
            <a:spAutoFit/>
          </a:bodyPr>
          <a:lstStyle/>
          <a:p>
            <a:r>
              <a:rPr lang="en-US" sz="1200" i="1" dirty="0">
                <a:solidFill>
                  <a:schemeClr val="tx1">
                    <a:lumMod val="50000"/>
                    <a:lumOff val="50000"/>
                  </a:schemeClr>
                </a:solidFill>
              </a:rPr>
              <a:t>Image from: </a:t>
            </a:r>
            <a:r>
              <a:rPr lang="en-US" sz="1200" i="1" dirty="0" err="1">
                <a:solidFill>
                  <a:schemeClr val="tx1">
                    <a:lumMod val="50000"/>
                    <a:lumOff val="50000"/>
                  </a:schemeClr>
                </a:solidFill>
              </a:rPr>
              <a:t>Kolda</a:t>
            </a:r>
            <a:r>
              <a:rPr lang="en-US" sz="1200" i="1" dirty="0">
                <a:solidFill>
                  <a:schemeClr val="tx1">
                    <a:lumMod val="50000"/>
                    <a:lumOff val="50000"/>
                  </a:schemeClr>
                </a:solidFill>
              </a:rPr>
              <a:t> T, Bader B. Tensor decomposition and applications. SIAM review. 2009.</a:t>
            </a:r>
          </a:p>
        </p:txBody>
      </p:sp>
      <p:pic>
        <p:nvPicPr>
          <p:cNvPr id="9" name="Picture 8">
            <a:extLst>
              <a:ext uri="{FF2B5EF4-FFF2-40B4-BE49-F238E27FC236}">
                <a16:creationId xmlns:a16="http://schemas.microsoft.com/office/drawing/2014/main" id="{B733A436-3DEE-864C-9A1D-0DD2A81A6D97}"/>
              </a:ext>
            </a:extLst>
          </p:cNvPr>
          <p:cNvPicPr>
            <a:picLocks noChangeAspect="1"/>
          </p:cNvPicPr>
          <p:nvPr/>
        </p:nvPicPr>
        <p:blipFill>
          <a:blip r:embed="rId4"/>
          <a:stretch>
            <a:fillRect/>
          </a:stretch>
        </p:blipFill>
        <p:spPr>
          <a:xfrm>
            <a:off x="5816008" y="1757450"/>
            <a:ext cx="254329" cy="254329"/>
          </a:xfrm>
          <a:prstGeom prst="rect">
            <a:avLst/>
          </a:prstGeom>
        </p:spPr>
      </p:pic>
      <p:pic>
        <p:nvPicPr>
          <p:cNvPr id="10" name="Picture 9">
            <a:extLst>
              <a:ext uri="{FF2B5EF4-FFF2-40B4-BE49-F238E27FC236}">
                <a16:creationId xmlns:a16="http://schemas.microsoft.com/office/drawing/2014/main" id="{FC131815-8814-EA4A-AF97-78E070F83210}"/>
              </a:ext>
            </a:extLst>
          </p:cNvPr>
          <p:cNvPicPr>
            <a:picLocks noChangeAspect="1"/>
          </p:cNvPicPr>
          <p:nvPr/>
        </p:nvPicPr>
        <p:blipFill>
          <a:blip r:embed="rId5"/>
          <a:stretch>
            <a:fillRect/>
          </a:stretch>
        </p:blipFill>
        <p:spPr>
          <a:xfrm rot="16200000">
            <a:off x="1927008" y="999460"/>
            <a:ext cx="377829" cy="377829"/>
          </a:xfrm>
          <a:prstGeom prst="rect">
            <a:avLst/>
          </a:prstGeom>
        </p:spPr>
      </p:pic>
      <p:pic>
        <p:nvPicPr>
          <p:cNvPr id="11" name="Content Placeholder 4">
            <a:extLst>
              <a:ext uri="{FF2B5EF4-FFF2-40B4-BE49-F238E27FC236}">
                <a16:creationId xmlns:a16="http://schemas.microsoft.com/office/drawing/2014/main" id="{9E5E9D88-D9D3-A64D-AB7C-1D494BD90953}"/>
              </a:ext>
            </a:extLst>
          </p:cNvPr>
          <p:cNvPicPr>
            <a:picLocks noChangeAspect="1"/>
          </p:cNvPicPr>
          <p:nvPr/>
        </p:nvPicPr>
        <p:blipFill>
          <a:blip r:embed="rId6">
            <a:grayscl/>
          </a:blip>
          <a:stretch>
            <a:fillRect/>
          </a:stretch>
        </p:blipFill>
        <p:spPr>
          <a:xfrm flipH="1">
            <a:off x="776177" y="1304242"/>
            <a:ext cx="354439" cy="354439"/>
          </a:xfrm>
          <a:prstGeom prst="rect">
            <a:avLst/>
          </a:prstGeom>
        </p:spPr>
      </p:pic>
      <p:sp>
        <p:nvSpPr>
          <p:cNvPr id="12" name="TextBox 11">
            <a:extLst>
              <a:ext uri="{FF2B5EF4-FFF2-40B4-BE49-F238E27FC236}">
                <a16:creationId xmlns:a16="http://schemas.microsoft.com/office/drawing/2014/main" id="{722753BE-61E7-5948-8A7B-9EE3F9F57E08}"/>
              </a:ext>
            </a:extLst>
          </p:cNvPr>
          <p:cNvSpPr txBox="1"/>
          <p:nvPr/>
        </p:nvSpPr>
        <p:spPr>
          <a:xfrm>
            <a:off x="701749" y="4072270"/>
            <a:ext cx="1541721" cy="369332"/>
          </a:xfrm>
          <a:prstGeom prst="rect">
            <a:avLst/>
          </a:prstGeom>
          <a:noFill/>
        </p:spPr>
        <p:txBody>
          <a:bodyPr wrap="square" rtlCol="0">
            <a:spAutoFit/>
          </a:bodyPr>
          <a:lstStyle/>
          <a:p>
            <a:r>
              <a:rPr lang="en-US" i="1" dirty="0"/>
              <a:t>Patient slices</a:t>
            </a:r>
          </a:p>
        </p:txBody>
      </p:sp>
      <p:pic>
        <p:nvPicPr>
          <p:cNvPr id="13" name="Content Placeholder 4">
            <a:extLst>
              <a:ext uri="{FF2B5EF4-FFF2-40B4-BE49-F238E27FC236}">
                <a16:creationId xmlns:a16="http://schemas.microsoft.com/office/drawing/2014/main" id="{99A7436B-274F-A34C-BB11-A2BA5CB01490}"/>
              </a:ext>
            </a:extLst>
          </p:cNvPr>
          <p:cNvPicPr>
            <a:picLocks noChangeAspect="1"/>
          </p:cNvPicPr>
          <p:nvPr/>
        </p:nvPicPr>
        <p:blipFill>
          <a:blip r:embed="rId6">
            <a:grayscl/>
          </a:blip>
          <a:stretch>
            <a:fillRect/>
          </a:stretch>
        </p:blipFill>
        <p:spPr>
          <a:xfrm flipH="1">
            <a:off x="5206428" y="3395330"/>
            <a:ext cx="333751" cy="333751"/>
          </a:xfrm>
          <a:prstGeom prst="rect">
            <a:avLst/>
          </a:prstGeom>
        </p:spPr>
      </p:pic>
      <p:sp>
        <p:nvSpPr>
          <p:cNvPr id="14" name="TextBox 13">
            <a:extLst>
              <a:ext uri="{FF2B5EF4-FFF2-40B4-BE49-F238E27FC236}">
                <a16:creationId xmlns:a16="http://schemas.microsoft.com/office/drawing/2014/main" id="{4D9118EF-AA64-3846-BBCF-B5EF4DE7738E}"/>
              </a:ext>
            </a:extLst>
          </p:cNvPr>
          <p:cNvSpPr txBox="1"/>
          <p:nvPr/>
        </p:nvSpPr>
        <p:spPr>
          <a:xfrm>
            <a:off x="3554819" y="4072270"/>
            <a:ext cx="1541721" cy="369332"/>
          </a:xfrm>
          <a:prstGeom prst="rect">
            <a:avLst/>
          </a:prstGeom>
          <a:noFill/>
        </p:spPr>
        <p:txBody>
          <a:bodyPr wrap="square" rtlCol="0">
            <a:spAutoFit/>
          </a:bodyPr>
          <a:lstStyle/>
          <a:p>
            <a:r>
              <a:rPr lang="en-US" i="1" dirty="0"/>
              <a:t>Gene slices</a:t>
            </a:r>
          </a:p>
        </p:txBody>
      </p:sp>
      <p:sp>
        <p:nvSpPr>
          <p:cNvPr id="15" name="TextBox 14">
            <a:extLst>
              <a:ext uri="{FF2B5EF4-FFF2-40B4-BE49-F238E27FC236}">
                <a16:creationId xmlns:a16="http://schemas.microsoft.com/office/drawing/2014/main" id="{2707250E-B109-A248-A7CB-F68E495AD76A}"/>
              </a:ext>
            </a:extLst>
          </p:cNvPr>
          <p:cNvSpPr txBox="1"/>
          <p:nvPr/>
        </p:nvSpPr>
        <p:spPr>
          <a:xfrm>
            <a:off x="6319284" y="4072270"/>
            <a:ext cx="1541721" cy="369332"/>
          </a:xfrm>
          <a:prstGeom prst="rect">
            <a:avLst/>
          </a:prstGeom>
          <a:noFill/>
        </p:spPr>
        <p:txBody>
          <a:bodyPr wrap="square" rtlCol="0">
            <a:spAutoFit/>
          </a:bodyPr>
          <a:lstStyle/>
          <a:p>
            <a:r>
              <a:rPr lang="en-US" i="1" dirty="0"/>
              <a:t>Clinical slices</a:t>
            </a:r>
          </a:p>
        </p:txBody>
      </p:sp>
      <p:pic>
        <p:nvPicPr>
          <p:cNvPr id="16" name="Picture 15">
            <a:extLst>
              <a:ext uri="{FF2B5EF4-FFF2-40B4-BE49-F238E27FC236}">
                <a16:creationId xmlns:a16="http://schemas.microsoft.com/office/drawing/2014/main" id="{D5C72D66-8AA2-684C-BB24-F746815DF75B}"/>
              </a:ext>
            </a:extLst>
          </p:cNvPr>
          <p:cNvPicPr>
            <a:picLocks noChangeAspect="1"/>
          </p:cNvPicPr>
          <p:nvPr/>
        </p:nvPicPr>
        <p:blipFill>
          <a:blip r:embed="rId5"/>
          <a:stretch>
            <a:fillRect/>
          </a:stretch>
        </p:blipFill>
        <p:spPr>
          <a:xfrm rot="16200000">
            <a:off x="6757735" y="3639879"/>
            <a:ext cx="377829" cy="377829"/>
          </a:xfrm>
          <a:prstGeom prst="rect">
            <a:avLst/>
          </a:prstGeom>
        </p:spPr>
      </p:pic>
      <p:pic>
        <p:nvPicPr>
          <p:cNvPr id="17" name="Picture 16">
            <a:extLst>
              <a:ext uri="{FF2B5EF4-FFF2-40B4-BE49-F238E27FC236}">
                <a16:creationId xmlns:a16="http://schemas.microsoft.com/office/drawing/2014/main" id="{F41E3BE6-0773-6A4A-9A56-32E6C8DB249F}"/>
              </a:ext>
            </a:extLst>
          </p:cNvPr>
          <p:cNvPicPr>
            <a:picLocks noChangeAspect="1"/>
          </p:cNvPicPr>
          <p:nvPr/>
        </p:nvPicPr>
        <p:blipFill>
          <a:blip r:embed="rId4"/>
          <a:stretch>
            <a:fillRect/>
          </a:stretch>
        </p:blipFill>
        <p:spPr>
          <a:xfrm>
            <a:off x="5862084" y="3036899"/>
            <a:ext cx="254329" cy="254329"/>
          </a:xfrm>
          <a:prstGeom prst="rect">
            <a:avLst/>
          </a:prstGeom>
        </p:spPr>
      </p:pic>
    </p:spTree>
    <p:extLst>
      <p:ext uri="{BB962C8B-B14F-4D97-AF65-F5344CB8AC3E}">
        <p14:creationId xmlns:p14="http://schemas.microsoft.com/office/powerpoint/2010/main" val="2138706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678" y="0"/>
            <a:ext cx="4862322"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E228B6E7-C7B9-8E43-8087-9E091EBB6E3C}"/>
              </a:ext>
            </a:extLst>
          </p:cNvPr>
          <p:cNvSpPr>
            <a:spLocks noGrp="1"/>
          </p:cNvSpPr>
          <p:nvPr>
            <p:ph type="title"/>
          </p:nvPr>
        </p:nvSpPr>
        <p:spPr>
          <a:xfrm>
            <a:off x="605523" y="602216"/>
            <a:ext cx="4738987" cy="1090538"/>
          </a:xfrm>
        </p:spPr>
        <p:txBody>
          <a:bodyPr vert="horz" lIns="91440" tIns="45720" rIns="91440" bIns="45720" rtlCol="0" anchor="ctr">
            <a:normAutofit/>
          </a:bodyPr>
          <a:lstStyle/>
          <a:p>
            <a:pPr defTabSz="914400">
              <a:spcBef>
                <a:spcPct val="0"/>
              </a:spcBef>
            </a:pPr>
            <a:r>
              <a:rPr lang="en-US" sz="2700" dirty="0">
                <a:solidFill>
                  <a:srgbClr val="000000"/>
                </a:solidFill>
              </a:rPr>
              <a:t>Dataset</a:t>
            </a:r>
          </a:p>
        </p:txBody>
      </p:sp>
      <p:sp>
        <p:nvSpPr>
          <p:cNvPr id="33" name="Oval 32">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7227" y="2220515"/>
            <a:ext cx="2001561" cy="2001561"/>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F9808C74-94E2-8742-944E-024453F10D6E}"/>
              </a:ext>
            </a:extLst>
          </p:cNvPr>
          <p:cNvSpPr>
            <a:spLocks noGrp="1"/>
          </p:cNvSpPr>
          <p:nvPr>
            <p:ph type="body" idx="1"/>
          </p:nvPr>
        </p:nvSpPr>
        <p:spPr>
          <a:xfrm>
            <a:off x="4863128" y="3013364"/>
            <a:ext cx="1350636" cy="430928"/>
          </a:xfrm>
        </p:spPr>
        <p:txBody>
          <a:bodyPr vert="horz" lIns="91440" tIns="45720" rIns="91440" bIns="45720" rtlCol="0" anchor="ctr">
            <a:normAutofit/>
          </a:bodyPr>
          <a:lstStyle/>
          <a:p>
            <a:pPr marL="228600" indent="0" defTabSz="914400">
              <a:buNone/>
            </a:pPr>
            <a:r>
              <a:rPr lang="en-US" sz="1500" dirty="0">
                <a:solidFill>
                  <a:srgbClr val="000000"/>
                </a:solidFill>
              </a:rPr>
              <a:t>Rank = 10</a:t>
            </a:r>
          </a:p>
        </p:txBody>
      </p:sp>
      <p:sp>
        <p:nvSpPr>
          <p:cNvPr id="35"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7760" y="1"/>
            <a:ext cx="3026240" cy="2571110"/>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6C9E0E7D-A833-5049-8360-A61144AD7584}"/>
              </a:ext>
            </a:extLst>
          </p:cNvPr>
          <p:cNvPicPr>
            <a:picLocks noChangeAspect="1"/>
          </p:cNvPicPr>
          <p:nvPr/>
        </p:nvPicPr>
        <p:blipFill>
          <a:blip r:embed="rId4"/>
          <a:stretch>
            <a:fillRect/>
          </a:stretch>
        </p:blipFill>
        <p:spPr>
          <a:xfrm>
            <a:off x="6569883" y="846386"/>
            <a:ext cx="2404379" cy="445639"/>
          </a:xfrm>
          <a:prstGeom prst="rect">
            <a:avLst/>
          </a:prstGeom>
        </p:spPr>
      </p:pic>
      <p:pic>
        <p:nvPicPr>
          <p:cNvPr id="14" name="Picture 13">
            <a:extLst>
              <a:ext uri="{FF2B5EF4-FFF2-40B4-BE49-F238E27FC236}">
                <a16:creationId xmlns:a16="http://schemas.microsoft.com/office/drawing/2014/main" id="{B6157985-274F-3245-9828-242D2C81A49E}"/>
              </a:ext>
            </a:extLst>
          </p:cNvPr>
          <p:cNvPicPr>
            <a:picLocks noChangeAspect="1"/>
          </p:cNvPicPr>
          <p:nvPr/>
        </p:nvPicPr>
        <p:blipFill>
          <a:blip r:embed="rId5"/>
          <a:stretch>
            <a:fillRect/>
          </a:stretch>
        </p:blipFill>
        <p:spPr>
          <a:xfrm>
            <a:off x="184435" y="1665432"/>
            <a:ext cx="4636946" cy="3135264"/>
          </a:xfrm>
          <a:prstGeom prst="rect">
            <a:avLst/>
          </a:prstGeom>
        </p:spPr>
      </p:pic>
      <p:sp>
        <p:nvSpPr>
          <p:cNvPr id="3" name="Slide Number Placeholder 2">
            <a:extLst>
              <a:ext uri="{FF2B5EF4-FFF2-40B4-BE49-F238E27FC236}">
                <a16:creationId xmlns:a16="http://schemas.microsoft.com/office/drawing/2014/main" id="{DE024087-4141-F04C-A8EC-DC94518F941D}"/>
              </a:ext>
            </a:extLst>
          </p:cNvPr>
          <p:cNvSpPr>
            <a:spLocks noGrp="1"/>
          </p:cNvSpPr>
          <p:nvPr>
            <p:ph type="sldNum" idx="12"/>
          </p:nvPr>
        </p:nvSpPr>
        <p:spPr>
          <a:xfrm>
            <a:off x="6250035" y="4667776"/>
            <a:ext cx="428046" cy="235550"/>
          </a:xfrm>
        </p:spPr>
        <p:txBody>
          <a:bodyPr vert="horz" lIns="91440" tIns="45720" rIns="91440" bIns="45720" rtlCol="0" anchor="ctr">
            <a:normAutofit/>
          </a:bodyPr>
          <a:lstStyle/>
          <a:p>
            <a:pPr lvl="0">
              <a:lnSpc>
                <a:spcPct val="90000"/>
              </a:lnSpc>
              <a:spcAft>
                <a:spcPts val="600"/>
              </a:spcAft>
            </a:pPr>
            <a:fld id="{00000000-1234-1234-1234-123412341234}" type="slidenum">
              <a:rPr lang="en-US" sz="400">
                <a:solidFill>
                  <a:srgbClr val="898989"/>
                </a:solidFill>
              </a:rPr>
              <a:pPr lvl="0">
                <a:lnSpc>
                  <a:spcPct val="90000"/>
                </a:lnSpc>
                <a:spcAft>
                  <a:spcPts val="600"/>
                </a:spcAft>
              </a:pPr>
              <a:t>11</a:t>
            </a:fld>
            <a:endParaRPr lang="en-US" sz="400">
              <a:solidFill>
                <a:srgbClr val="898989"/>
              </a:solidFill>
            </a:endParaRPr>
          </a:p>
        </p:txBody>
      </p:sp>
      <p:sp>
        <p:nvSpPr>
          <p:cNvPr id="37"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4348" y="3193927"/>
            <a:ext cx="2349652" cy="1949573"/>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D2949E73-BF73-0943-8E65-F4278FCB8585}"/>
              </a:ext>
            </a:extLst>
          </p:cNvPr>
          <p:cNvPicPr>
            <a:picLocks noChangeAspect="1"/>
          </p:cNvPicPr>
          <p:nvPr/>
        </p:nvPicPr>
        <p:blipFill>
          <a:blip r:embed="rId6"/>
          <a:stretch>
            <a:fillRect/>
          </a:stretch>
        </p:blipFill>
        <p:spPr>
          <a:xfrm>
            <a:off x="7150176" y="4248500"/>
            <a:ext cx="1824087" cy="264492"/>
          </a:xfrm>
          <a:prstGeom prst="rect">
            <a:avLst/>
          </a:prstGeom>
        </p:spPr>
      </p:pic>
    </p:spTree>
    <p:extLst>
      <p:ext uri="{BB962C8B-B14F-4D97-AF65-F5344CB8AC3E}">
        <p14:creationId xmlns:p14="http://schemas.microsoft.com/office/powerpoint/2010/main" val="2403799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678" y="2794"/>
            <a:ext cx="4862322"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2" name="Title 1">
            <a:extLst>
              <a:ext uri="{FF2B5EF4-FFF2-40B4-BE49-F238E27FC236}">
                <a16:creationId xmlns:a16="http://schemas.microsoft.com/office/drawing/2014/main" id="{E228B6E7-C7B9-8E43-8087-9E091EBB6E3C}"/>
              </a:ext>
            </a:extLst>
          </p:cNvPr>
          <p:cNvSpPr>
            <a:spLocks noGrp="1"/>
          </p:cNvSpPr>
          <p:nvPr>
            <p:ph type="title"/>
          </p:nvPr>
        </p:nvSpPr>
        <p:spPr>
          <a:xfrm>
            <a:off x="603504" y="602216"/>
            <a:ext cx="3858768" cy="1090538"/>
          </a:xfrm>
        </p:spPr>
        <p:txBody>
          <a:bodyPr vert="horz" lIns="91440" tIns="45720" rIns="91440" bIns="45720" rtlCol="0" anchor="ctr">
            <a:normAutofit/>
          </a:bodyPr>
          <a:lstStyle/>
          <a:p>
            <a:pPr defTabSz="914400">
              <a:spcBef>
                <a:spcPct val="0"/>
              </a:spcBef>
            </a:pPr>
            <a:r>
              <a:rPr lang="en-US" sz="3000">
                <a:solidFill>
                  <a:srgbClr val="000000"/>
                </a:solidFill>
              </a:rPr>
              <a:t>Dataset</a:t>
            </a:r>
          </a:p>
        </p:txBody>
      </p:sp>
      <p:sp>
        <p:nvSpPr>
          <p:cNvPr id="33"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1540" y="0"/>
            <a:ext cx="2821636" cy="1693826"/>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D2949E73-BF73-0943-8E65-F4278FCB8585}"/>
              </a:ext>
            </a:extLst>
          </p:cNvPr>
          <p:cNvPicPr>
            <a:picLocks noChangeAspect="1"/>
          </p:cNvPicPr>
          <p:nvPr/>
        </p:nvPicPr>
        <p:blipFill>
          <a:blip r:embed="rId4"/>
          <a:stretch>
            <a:fillRect/>
          </a:stretch>
        </p:blipFill>
        <p:spPr>
          <a:xfrm>
            <a:off x="5454861" y="582266"/>
            <a:ext cx="1794994" cy="260274"/>
          </a:xfrm>
          <a:prstGeom prst="rect">
            <a:avLst/>
          </a:prstGeom>
        </p:spPr>
      </p:pic>
      <p:sp>
        <p:nvSpPr>
          <p:cNvPr id="6" name="Text Placeholder 5">
            <a:extLst>
              <a:ext uri="{FF2B5EF4-FFF2-40B4-BE49-F238E27FC236}">
                <a16:creationId xmlns:a16="http://schemas.microsoft.com/office/drawing/2014/main" id="{F9808C74-94E2-8742-944E-024453F10D6E}"/>
              </a:ext>
            </a:extLst>
          </p:cNvPr>
          <p:cNvSpPr>
            <a:spLocks noGrp="1"/>
          </p:cNvSpPr>
          <p:nvPr>
            <p:ph type="body" idx="1"/>
          </p:nvPr>
        </p:nvSpPr>
        <p:spPr>
          <a:xfrm>
            <a:off x="603504" y="1816261"/>
            <a:ext cx="3858768" cy="2729467"/>
          </a:xfrm>
        </p:spPr>
        <p:txBody>
          <a:bodyPr vert="horz" lIns="91440" tIns="45720" rIns="91440" bIns="45720" rtlCol="0" anchor="ctr">
            <a:normAutofit/>
          </a:bodyPr>
          <a:lstStyle/>
          <a:p>
            <a:pPr marL="152400" indent="-228600" defTabSz="914400">
              <a:spcAft>
                <a:spcPts val="600"/>
              </a:spcAft>
              <a:buFont typeface="Arial" panose="020B0604020202020204" pitchFamily="34" charset="0"/>
              <a:buChar char="•"/>
            </a:pPr>
            <a:r>
              <a:rPr lang="en-US" sz="1500" b="1">
                <a:solidFill>
                  <a:srgbClr val="000000"/>
                </a:solidFill>
              </a:rPr>
              <a:t>Somatic mutations</a:t>
            </a:r>
          </a:p>
          <a:p>
            <a:pPr marL="152400" indent="-228600" defTabSz="914400">
              <a:spcAft>
                <a:spcPts val="600"/>
              </a:spcAft>
              <a:buFont typeface="Arial" panose="020B0604020202020204" pitchFamily="34" charset="0"/>
              <a:buChar char="•"/>
            </a:pPr>
            <a:r>
              <a:rPr lang="en-US" sz="1500">
                <a:solidFill>
                  <a:srgbClr val="000000"/>
                </a:solidFill>
              </a:rPr>
              <a:t>Only non-silent mutations considered:</a:t>
            </a:r>
          </a:p>
          <a:p>
            <a:pPr indent="-228600" defTabSz="914400">
              <a:spcAft>
                <a:spcPts val="600"/>
              </a:spcAft>
              <a:buFont typeface="Arial" panose="020B0604020202020204" pitchFamily="34" charset="0"/>
              <a:buChar char="•"/>
            </a:pPr>
            <a:r>
              <a:rPr lang="en-US" sz="1500">
                <a:solidFill>
                  <a:srgbClr val="000000"/>
                </a:solidFill>
              </a:rPr>
              <a:t>missense mutation</a:t>
            </a:r>
          </a:p>
          <a:p>
            <a:pPr indent="-228600" defTabSz="914400">
              <a:spcAft>
                <a:spcPts val="600"/>
              </a:spcAft>
              <a:buFont typeface="Arial" panose="020B0604020202020204" pitchFamily="34" charset="0"/>
              <a:buChar char="•"/>
            </a:pPr>
            <a:r>
              <a:rPr lang="en-US" sz="1500">
                <a:solidFill>
                  <a:srgbClr val="000000"/>
                </a:solidFill>
              </a:rPr>
              <a:t>nonsense mutation</a:t>
            </a:r>
          </a:p>
          <a:p>
            <a:pPr indent="-228600" defTabSz="914400">
              <a:spcAft>
                <a:spcPts val="600"/>
              </a:spcAft>
              <a:buFont typeface="Arial" panose="020B0604020202020204" pitchFamily="34" charset="0"/>
              <a:buChar char="•"/>
            </a:pPr>
            <a:r>
              <a:rPr lang="en-US" sz="1500">
                <a:solidFill>
                  <a:srgbClr val="000000"/>
                </a:solidFill>
              </a:rPr>
              <a:t>non-stop mutation</a:t>
            </a:r>
          </a:p>
          <a:p>
            <a:pPr indent="-228600" defTabSz="914400">
              <a:spcAft>
                <a:spcPts val="600"/>
              </a:spcAft>
              <a:buFont typeface="Arial" panose="020B0604020202020204" pitchFamily="34" charset="0"/>
              <a:buChar char="•"/>
            </a:pPr>
            <a:r>
              <a:rPr lang="en-US" sz="1500">
                <a:solidFill>
                  <a:srgbClr val="000000"/>
                </a:solidFill>
              </a:rPr>
              <a:t>in-frame insertion</a:t>
            </a:r>
          </a:p>
          <a:p>
            <a:pPr indent="-228600" defTabSz="914400">
              <a:spcAft>
                <a:spcPts val="600"/>
              </a:spcAft>
              <a:buFont typeface="Arial" panose="020B0604020202020204" pitchFamily="34" charset="0"/>
              <a:buChar char="•"/>
            </a:pPr>
            <a:r>
              <a:rPr lang="en-US" sz="1500">
                <a:solidFill>
                  <a:srgbClr val="000000"/>
                </a:solidFill>
              </a:rPr>
              <a:t>in-frame deletion</a:t>
            </a:r>
          </a:p>
          <a:p>
            <a:pPr indent="-228600" defTabSz="914400">
              <a:spcAft>
                <a:spcPts val="600"/>
              </a:spcAft>
              <a:buFont typeface="Arial" panose="020B0604020202020204" pitchFamily="34" charset="0"/>
              <a:buChar char="•"/>
            </a:pPr>
            <a:r>
              <a:rPr lang="en-US" sz="1500">
                <a:solidFill>
                  <a:srgbClr val="000000"/>
                </a:solidFill>
              </a:rPr>
              <a:t>frameshift mutation</a:t>
            </a:r>
          </a:p>
        </p:txBody>
      </p:sp>
      <p:sp>
        <p:nvSpPr>
          <p:cNvPr id="3" name="Slide Number Placeholder 2">
            <a:extLst>
              <a:ext uri="{FF2B5EF4-FFF2-40B4-BE49-F238E27FC236}">
                <a16:creationId xmlns:a16="http://schemas.microsoft.com/office/drawing/2014/main" id="{DE024087-4141-F04C-A8EC-DC94518F941D}"/>
              </a:ext>
            </a:extLst>
          </p:cNvPr>
          <p:cNvSpPr>
            <a:spLocks noGrp="1"/>
          </p:cNvSpPr>
          <p:nvPr>
            <p:ph type="sldNum" idx="12"/>
          </p:nvPr>
        </p:nvSpPr>
        <p:spPr>
          <a:xfrm>
            <a:off x="4873296" y="4667776"/>
            <a:ext cx="428046" cy="235550"/>
          </a:xfrm>
        </p:spPr>
        <p:txBody>
          <a:bodyPr vert="horz" lIns="91440" tIns="45720" rIns="91440" bIns="45720" rtlCol="0" anchor="ctr">
            <a:normAutofit/>
          </a:bodyPr>
          <a:lstStyle/>
          <a:p>
            <a:pPr lvl="0">
              <a:lnSpc>
                <a:spcPct val="90000"/>
              </a:lnSpc>
              <a:spcAft>
                <a:spcPts val="600"/>
              </a:spcAft>
            </a:pPr>
            <a:fld id="{00000000-1234-1234-1234-123412341234}" type="slidenum">
              <a:rPr lang="en-US" sz="400">
                <a:solidFill>
                  <a:srgbClr val="898989"/>
                </a:solidFill>
              </a:rPr>
              <a:pPr lvl="0">
                <a:lnSpc>
                  <a:spcPct val="90000"/>
                </a:lnSpc>
                <a:spcAft>
                  <a:spcPts val="600"/>
                </a:spcAft>
              </a:pPr>
              <a:t>12</a:t>
            </a:fld>
            <a:endParaRPr lang="en-US" sz="400">
              <a:solidFill>
                <a:srgbClr val="898989"/>
              </a:solidFill>
            </a:endParaRPr>
          </a:p>
        </p:txBody>
      </p:sp>
      <p:sp>
        <p:nvSpPr>
          <p:cNvPr id="35"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127" y="2255080"/>
            <a:ext cx="3550873" cy="2888420"/>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6C9E0E7D-A833-5049-8360-A61144AD7584}"/>
              </a:ext>
            </a:extLst>
          </p:cNvPr>
          <p:cNvPicPr>
            <a:picLocks noChangeAspect="1"/>
          </p:cNvPicPr>
          <p:nvPr/>
        </p:nvPicPr>
        <p:blipFill>
          <a:blip r:embed="rId5"/>
          <a:stretch>
            <a:fillRect/>
          </a:stretch>
        </p:blipFill>
        <p:spPr>
          <a:xfrm>
            <a:off x="6324057" y="3709448"/>
            <a:ext cx="2571637" cy="476639"/>
          </a:xfrm>
          <a:prstGeom prst="rect">
            <a:avLst/>
          </a:prstGeom>
        </p:spPr>
      </p:pic>
    </p:spTree>
    <p:extLst>
      <p:ext uri="{BB962C8B-B14F-4D97-AF65-F5344CB8AC3E}">
        <p14:creationId xmlns:p14="http://schemas.microsoft.com/office/powerpoint/2010/main" val="3499227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678" y="2794"/>
            <a:ext cx="4862322"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2" name="Title 1">
            <a:extLst>
              <a:ext uri="{FF2B5EF4-FFF2-40B4-BE49-F238E27FC236}">
                <a16:creationId xmlns:a16="http://schemas.microsoft.com/office/drawing/2014/main" id="{E228B6E7-C7B9-8E43-8087-9E091EBB6E3C}"/>
              </a:ext>
            </a:extLst>
          </p:cNvPr>
          <p:cNvSpPr>
            <a:spLocks noGrp="1"/>
          </p:cNvSpPr>
          <p:nvPr>
            <p:ph type="title"/>
          </p:nvPr>
        </p:nvSpPr>
        <p:spPr>
          <a:xfrm>
            <a:off x="603504" y="602216"/>
            <a:ext cx="3858768" cy="1090538"/>
          </a:xfrm>
        </p:spPr>
        <p:txBody>
          <a:bodyPr vert="horz" lIns="91440" tIns="45720" rIns="91440" bIns="45720" rtlCol="0" anchor="ctr">
            <a:normAutofit/>
          </a:bodyPr>
          <a:lstStyle/>
          <a:p>
            <a:pPr defTabSz="914400">
              <a:spcBef>
                <a:spcPct val="0"/>
              </a:spcBef>
            </a:pPr>
            <a:r>
              <a:rPr lang="en-US" sz="3000">
                <a:solidFill>
                  <a:srgbClr val="000000"/>
                </a:solidFill>
              </a:rPr>
              <a:t>Dataset</a:t>
            </a:r>
          </a:p>
        </p:txBody>
      </p:sp>
      <p:sp>
        <p:nvSpPr>
          <p:cNvPr id="33"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1540" y="0"/>
            <a:ext cx="2821636" cy="1693826"/>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D2949E73-BF73-0943-8E65-F4278FCB8585}"/>
              </a:ext>
            </a:extLst>
          </p:cNvPr>
          <p:cNvPicPr>
            <a:picLocks noChangeAspect="1"/>
          </p:cNvPicPr>
          <p:nvPr/>
        </p:nvPicPr>
        <p:blipFill>
          <a:blip r:embed="rId4"/>
          <a:stretch>
            <a:fillRect/>
          </a:stretch>
        </p:blipFill>
        <p:spPr>
          <a:xfrm>
            <a:off x="5454861" y="582266"/>
            <a:ext cx="1794994" cy="260274"/>
          </a:xfrm>
          <a:prstGeom prst="rect">
            <a:avLst/>
          </a:prstGeom>
        </p:spPr>
      </p:pic>
      <p:sp>
        <p:nvSpPr>
          <p:cNvPr id="6" name="Text Placeholder 5">
            <a:extLst>
              <a:ext uri="{FF2B5EF4-FFF2-40B4-BE49-F238E27FC236}">
                <a16:creationId xmlns:a16="http://schemas.microsoft.com/office/drawing/2014/main" id="{F9808C74-94E2-8742-944E-024453F10D6E}"/>
              </a:ext>
            </a:extLst>
          </p:cNvPr>
          <p:cNvSpPr>
            <a:spLocks noGrp="1"/>
          </p:cNvSpPr>
          <p:nvPr>
            <p:ph type="body" idx="1"/>
          </p:nvPr>
        </p:nvSpPr>
        <p:spPr>
          <a:xfrm>
            <a:off x="603504" y="1816261"/>
            <a:ext cx="3858768" cy="2729467"/>
          </a:xfrm>
        </p:spPr>
        <p:txBody>
          <a:bodyPr vert="horz" lIns="91440" tIns="45720" rIns="91440" bIns="45720" rtlCol="0" anchor="ctr">
            <a:normAutofit/>
          </a:bodyPr>
          <a:lstStyle/>
          <a:p>
            <a:pPr marL="152400" indent="-228600" defTabSz="914400">
              <a:spcAft>
                <a:spcPts val="600"/>
              </a:spcAft>
              <a:buFont typeface="Arial" panose="020B0604020202020204" pitchFamily="34" charset="0"/>
              <a:buChar char="•"/>
            </a:pPr>
            <a:r>
              <a:rPr lang="en-US" sz="1300" b="1" dirty="0">
                <a:solidFill>
                  <a:srgbClr val="000000"/>
                </a:solidFill>
              </a:rPr>
              <a:t>Clinical variables </a:t>
            </a:r>
          </a:p>
          <a:p>
            <a:pPr indent="-228600" defTabSz="914400">
              <a:spcAft>
                <a:spcPts val="600"/>
              </a:spcAft>
              <a:buFont typeface="Arial" panose="020B0604020202020204" pitchFamily="34" charset="0"/>
              <a:buChar char="•"/>
            </a:pPr>
            <a:r>
              <a:rPr lang="en-US" sz="1300" dirty="0">
                <a:solidFill>
                  <a:srgbClr val="000000"/>
                </a:solidFill>
              </a:rPr>
              <a:t>age at initial pathology diagnosis</a:t>
            </a:r>
          </a:p>
          <a:p>
            <a:pPr indent="-228600" defTabSz="914400">
              <a:spcAft>
                <a:spcPts val="600"/>
              </a:spcAft>
              <a:buFont typeface="Arial" panose="020B0604020202020204" pitchFamily="34" charset="0"/>
              <a:buChar char="•"/>
            </a:pPr>
            <a:r>
              <a:rPr lang="en-US" sz="1300" dirty="0">
                <a:solidFill>
                  <a:srgbClr val="000000"/>
                </a:solidFill>
              </a:rPr>
              <a:t>gender</a:t>
            </a:r>
          </a:p>
          <a:p>
            <a:pPr indent="-228600" defTabSz="914400">
              <a:spcAft>
                <a:spcPts val="600"/>
              </a:spcAft>
              <a:buFont typeface="Arial" panose="020B0604020202020204" pitchFamily="34" charset="0"/>
              <a:buChar char="•"/>
            </a:pPr>
            <a:r>
              <a:rPr lang="en-US" sz="1300" dirty="0">
                <a:solidFill>
                  <a:srgbClr val="000000"/>
                </a:solidFill>
              </a:rPr>
              <a:t>cancer stage</a:t>
            </a:r>
          </a:p>
          <a:p>
            <a:pPr indent="-228600" defTabSz="914400">
              <a:spcAft>
                <a:spcPts val="600"/>
              </a:spcAft>
              <a:buFont typeface="Arial" panose="020B0604020202020204" pitchFamily="34" charset="0"/>
              <a:buChar char="•"/>
            </a:pPr>
            <a:r>
              <a:rPr lang="en-US" sz="1300" dirty="0">
                <a:solidFill>
                  <a:srgbClr val="000000"/>
                </a:solidFill>
              </a:rPr>
              <a:t>lymph node status</a:t>
            </a:r>
          </a:p>
          <a:p>
            <a:pPr indent="-228600" defTabSz="914400">
              <a:spcAft>
                <a:spcPts val="600"/>
              </a:spcAft>
              <a:buFont typeface="Arial" panose="020B0604020202020204" pitchFamily="34" charset="0"/>
              <a:buChar char="•"/>
            </a:pPr>
            <a:r>
              <a:rPr lang="en-US" sz="1300" dirty="0">
                <a:solidFill>
                  <a:srgbClr val="000000"/>
                </a:solidFill>
              </a:rPr>
              <a:t>metastasis status</a:t>
            </a:r>
          </a:p>
          <a:p>
            <a:pPr indent="-228600" defTabSz="914400">
              <a:spcAft>
                <a:spcPts val="600"/>
              </a:spcAft>
              <a:buFont typeface="Arial" panose="020B0604020202020204" pitchFamily="34" charset="0"/>
              <a:buChar char="•"/>
            </a:pPr>
            <a:r>
              <a:rPr lang="en-US" sz="1300" dirty="0">
                <a:solidFill>
                  <a:srgbClr val="000000"/>
                </a:solidFill>
              </a:rPr>
              <a:t>HER2 status</a:t>
            </a:r>
          </a:p>
          <a:p>
            <a:pPr indent="-228600" defTabSz="914400">
              <a:spcAft>
                <a:spcPts val="600"/>
              </a:spcAft>
              <a:buFont typeface="Arial" panose="020B0604020202020204" pitchFamily="34" charset="0"/>
              <a:buChar char="•"/>
            </a:pPr>
            <a:r>
              <a:rPr lang="en-US" sz="1300" dirty="0">
                <a:solidFill>
                  <a:srgbClr val="000000"/>
                </a:solidFill>
              </a:rPr>
              <a:t>PR status</a:t>
            </a:r>
          </a:p>
          <a:p>
            <a:pPr indent="-228600" defTabSz="914400">
              <a:spcAft>
                <a:spcPts val="600"/>
              </a:spcAft>
              <a:buFont typeface="Arial" panose="020B0604020202020204" pitchFamily="34" charset="0"/>
              <a:buChar char="•"/>
            </a:pPr>
            <a:r>
              <a:rPr lang="en-US" sz="1300" dirty="0">
                <a:solidFill>
                  <a:srgbClr val="000000"/>
                </a:solidFill>
              </a:rPr>
              <a:t>ER status</a:t>
            </a:r>
          </a:p>
          <a:p>
            <a:pPr indent="-228600" defTabSz="914400">
              <a:spcAft>
                <a:spcPts val="600"/>
              </a:spcAft>
              <a:buFont typeface="Arial" panose="020B0604020202020204" pitchFamily="34" charset="0"/>
              <a:buChar char="•"/>
            </a:pPr>
            <a:r>
              <a:rPr lang="en-US" sz="1300" dirty="0">
                <a:solidFill>
                  <a:srgbClr val="000000"/>
                </a:solidFill>
              </a:rPr>
              <a:t>PAM50</a:t>
            </a:r>
          </a:p>
        </p:txBody>
      </p:sp>
      <p:sp>
        <p:nvSpPr>
          <p:cNvPr id="3" name="Slide Number Placeholder 2">
            <a:extLst>
              <a:ext uri="{FF2B5EF4-FFF2-40B4-BE49-F238E27FC236}">
                <a16:creationId xmlns:a16="http://schemas.microsoft.com/office/drawing/2014/main" id="{DE024087-4141-F04C-A8EC-DC94518F941D}"/>
              </a:ext>
            </a:extLst>
          </p:cNvPr>
          <p:cNvSpPr>
            <a:spLocks noGrp="1"/>
          </p:cNvSpPr>
          <p:nvPr>
            <p:ph type="sldNum" idx="12"/>
          </p:nvPr>
        </p:nvSpPr>
        <p:spPr>
          <a:xfrm>
            <a:off x="4873296" y="4667776"/>
            <a:ext cx="428046" cy="235550"/>
          </a:xfrm>
        </p:spPr>
        <p:txBody>
          <a:bodyPr vert="horz" lIns="91440" tIns="45720" rIns="91440" bIns="45720" rtlCol="0" anchor="ctr">
            <a:normAutofit/>
          </a:bodyPr>
          <a:lstStyle/>
          <a:p>
            <a:pPr lvl="0">
              <a:lnSpc>
                <a:spcPct val="90000"/>
              </a:lnSpc>
              <a:spcAft>
                <a:spcPts val="600"/>
              </a:spcAft>
            </a:pPr>
            <a:fld id="{00000000-1234-1234-1234-123412341234}" type="slidenum">
              <a:rPr lang="en-US" sz="400">
                <a:solidFill>
                  <a:srgbClr val="898989"/>
                </a:solidFill>
              </a:rPr>
              <a:pPr lvl="0">
                <a:lnSpc>
                  <a:spcPct val="90000"/>
                </a:lnSpc>
                <a:spcAft>
                  <a:spcPts val="600"/>
                </a:spcAft>
              </a:pPr>
              <a:t>13</a:t>
            </a:fld>
            <a:endParaRPr lang="en-US" sz="400">
              <a:solidFill>
                <a:srgbClr val="898989"/>
              </a:solidFill>
            </a:endParaRPr>
          </a:p>
        </p:txBody>
      </p:sp>
      <p:sp>
        <p:nvSpPr>
          <p:cNvPr id="35"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127" y="2255080"/>
            <a:ext cx="3550873" cy="2888420"/>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6C9E0E7D-A833-5049-8360-A61144AD7584}"/>
              </a:ext>
            </a:extLst>
          </p:cNvPr>
          <p:cNvPicPr>
            <a:picLocks noChangeAspect="1"/>
          </p:cNvPicPr>
          <p:nvPr/>
        </p:nvPicPr>
        <p:blipFill>
          <a:blip r:embed="rId5"/>
          <a:stretch>
            <a:fillRect/>
          </a:stretch>
        </p:blipFill>
        <p:spPr>
          <a:xfrm>
            <a:off x="6324057" y="3709448"/>
            <a:ext cx="2571637" cy="476639"/>
          </a:xfrm>
          <a:prstGeom prst="rect">
            <a:avLst/>
          </a:prstGeom>
        </p:spPr>
      </p:pic>
    </p:spTree>
    <p:extLst>
      <p:ext uri="{BB962C8B-B14F-4D97-AF65-F5344CB8AC3E}">
        <p14:creationId xmlns:p14="http://schemas.microsoft.com/office/powerpoint/2010/main" val="1904153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722907"/>
            <a:ext cx="2620771" cy="3697685"/>
          </a:xfrm>
        </p:spPr>
        <p:txBody>
          <a:bodyPr>
            <a:normAutofit/>
          </a:bodyPr>
          <a:lstStyle/>
          <a:p>
            <a:pPr algn="r"/>
            <a:r>
              <a:rPr lang="en-US">
                <a:solidFill>
                  <a:schemeClr val="accent1"/>
                </a:solidFill>
              </a:rPr>
              <a:t>Evaluation</a:t>
            </a:r>
          </a:p>
        </p:txBody>
      </p:sp>
      <p:cxnSp>
        <p:nvCxnSpPr>
          <p:cNvPr id="30"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1" name="Content Placeholder 2"/>
          <p:cNvSpPr>
            <a:spLocks noGrp="1"/>
          </p:cNvSpPr>
          <p:nvPr>
            <p:ph idx="1"/>
          </p:nvPr>
        </p:nvSpPr>
        <p:spPr>
          <a:xfrm>
            <a:off x="3732023" y="722907"/>
            <a:ext cx="4783327" cy="3697685"/>
          </a:xfrm>
        </p:spPr>
        <p:txBody>
          <a:bodyPr anchor="ctr">
            <a:normAutofit/>
          </a:bodyPr>
          <a:lstStyle/>
          <a:p>
            <a:pPr marL="0" indent="0">
              <a:buNone/>
            </a:pPr>
            <a:r>
              <a:rPr lang="en-US" sz="1800" b="1"/>
              <a:t>Quantitative: </a:t>
            </a:r>
          </a:p>
          <a:p>
            <a:r>
              <a:rPr lang="en-US" sz="1800"/>
              <a:t>Cox model using subtypes as covariates to predict survival of breast cancer patients </a:t>
            </a:r>
          </a:p>
          <a:p>
            <a:pPr marL="0" indent="0">
              <a:buNone/>
            </a:pPr>
            <a:endParaRPr lang="en-US" sz="1800"/>
          </a:p>
          <a:p>
            <a:pPr marL="0" indent="0">
              <a:buNone/>
            </a:pPr>
            <a:r>
              <a:rPr lang="en-US" sz="1800" b="1"/>
              <a:t>Qualitative: </a:t>
            </a:r>
          </a:p>
          <a:p>
            <a:r>
              <a:rPr lang="en-US" sz="1800"/>
              <a:t>comparison of automatically derived subtypes with known breast cancer subtypes</a:t>
            </a:r>
          </a:p>
        </p:txBody>
      </p:sp>
      <p:sp>
        <p:nvSpPr>
          <p:cNvPr id="6" name="Google Shape;22;p4">
            <a:extLst>
              <a:ext uri="{FF2B5EF4-FFF2-40B4-BE49-F238E27FC236}">
                <a16:creationId xmlns:a16="http://schemas.microsoft.com/office/drawing/2014/main" id="{58194123-F459-C241-9571-59E9B248D943}"/>
              </a:ext>
            </a:extLst>
          </p:cNvPr>
          <p:cNvSpPr txBox="1">
            <a:spLocks noGrp="1"/>
          </p:cNvSpPr>
          <p:nvPr>
            <p:ph type="sldNum" sz="quarter" idx="12"/>
          </p:nvPr>
        </p:nvSpPr>
        <p:spPr>
          <a:xfrm>
            <a:off x="7928637" y="4525109"/>
            <a:ext cx="586712" cy="273844"/>
          </a:xfrm>
          <a:prstGeom prst="rect">
            <a:avLst/>
          </a:prstGeom>
        </p:spPr>
        <p:txBody>
          <a:bodyPr spcFirstLastPara="1" lIns="91425" tIns="91425" rIns="91425" bIns="91425" anchorCtr="0">
            <a:normAutofit fontScale="70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rtl="0">
              <a:lnSpc>
                <a:spcPct val="90000"/>
              </a:lnSpc>
              <a:spcBef>
                <a:spcPts val="0"/>
              </a:spcBef>
              <a:spcAft>
                <a:spcPts val="600"/>
              </a:spcAft>
              <a:buNone/>
            </a:pPr>
            <a:fld id="{00000000-1234-1234-1234-123412341234}" type="slidenum">
              <a:rPr lang="en" sz="200">
                <a:solidFill>
                  <a:schemeClr val="tx1">
                    <a:alpha val="80000"/>
                  </a:schemeClr>
                </a:solidFill>
              </a:rPr>
              <a:pPr marL="0" lvl="0" indent="0" rtl="0">
                <a:lnSpc>
                  <a:spcPct val="90000"/>
                </a:lnSpc>
                <a:spcBef>
                  <a:spcPts val="0"/>
                </a:spcBef>
                <a:spcAft>
                  <a:spcPts val="600"/>
                </a:spcAft>
                <a:buNone/>
              </a:pPr>
              <a:t>14</a:t>
            </a:fld>
            <a:endParaRPr lang="en" sz="200">
              <a:solidFill>
                <a:schemeClr val="tx1">
                  <a:alpha val="80000"/>
                </a:schemeClr>
              </a:solidFill>
            </a:endParaRPr>
          </a:p>
        </p:txBody>
      </p:sp>
    </p:spTree>
    <p:extLst>
      <p:ext uri="{BB962C8B-B14F-4D97-AF65-F5344CB8AC3E}">
        <p14:creationId xmlns:p14="http://schemas.microsoft.com/office/powerpoint/2010/main" val="2353807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Obtaining genotypes through non-negative factorization of mutation matrix</a:t>
            </a:r>
          </a:p>
        </p:txBody>
      </p:sp>
      <p:sp>
        <p:nvSpPr>
          <p:cNvPr id="3" name="Slide Number Placeholder 2">
            <a:extLst>
              <a:ext uri="{FF2B5EF4-FFF2-40B4-BE49-F238E27FC236}">
                <a16:creationId xmlns:a16="http://schemas.microsoft.com/office/drawing/2014/main" id="{9BAF2BEA-C2CD-3949-8E69-FF2A6843D44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82093" y="1364554"/>
            <a:ext cx="8110266" cy="3018260"/>
          </a:xfrm>
          <a:prstGeom prst="rect">
            <a:avLst/>
          </a:prstGeom>
        </p:spPr>
      </p:pic>
      <p:sp>
        <p:nvSpPr>
          <p:cNvPr id="5" name="TextBox 4"/>
          <p:cNvSpPr txBox="1"/>
          <p:nvPr/>
        </p:nvSpPr>
        <p:spPr>
          <a:xfrm>
            <a:off x="613650" y="4811481"/>
            <a:ext cx="7668502" cy="276999"/>
          </a:xfrm>
          <a:prstGeom prst="rect">
            <a:avLst/>
          </a:prstGeom>
          <a:noFill/>
        </p:spPr>
        <p:txBody>
          <a:bodyPr wrap="square" rtlCol="0">
            <a:spAutoFit/>
          </a:bodyPr>
          <a:lstStyle/>
          <a:p>
            <a:r>
              <a:rPr lang="en-US" sz="1200" i="1" dirty="0" err="1">
                <a:solidFill>
                  <a:schemeClr val="tx1">
                    <a:lumMod val="50000"/>
                    <a:lumOff val="50000"/>
                  </a:schemeClr>
                </a:solidFill>
              </a:rPr>
              <a:t>Hofree</a:t>
            </a:r>
            <a:r>
              <a:rPr lang="en-US" sz="1200" i="1" dirty="0">
                <a:solidFill>
                  <a:schemeClr val="tx1">
                    <a:lumMod val="50000"/>
                    <a:lumOff val="50000"/>
                  </a:schemeClr>
                </a:solidFill>
              </a:rPr>
              <a:t> M, Shen JP, Carter H, et al. Network-based stratification of tumor mutations. Nat Methods. 2013.</a:t>
            </a:r>
          </a:p>
        </p:txBody>
      </p:sp>
    </p:spTree>
    <p:extLst>
      <p:ext uri="{BB962C8B-B14F-4D97-AF65-F5344CB8AC3E}">
        <p14:creationId xmlns:p14="http://schemas.microsoft.com/office/powerpoint/2010/main" val="233713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586BE-C34F-6D49-8762-CDAEBD36A28F}"/>
              </a:ext>
            </a:extLst>
          </p:cNvPr>
          <p:cNvSpPr>
            <a:spLocks noGrp="1"/>
          </p:cNvSpPr>
          <p:nvPr>
            <p:ph type="title"/>
          </p:nvPr>
        </p:nvSpPr>
        <p:spPr/>
        <p:txBody>
          <a:bodyPr>
            <a:normAutofit/>
          </a:bodyPr>
          <a:lstStyle/>
          <a:p>
            <a:r>
              <a:rPr lang="en-US" dirty="0"/>
              <a:t>Quantitative evaluation</a:t>
            </a:r>
          </a:p>
        </p:txBody>
      </p:sp>
      <p:sp>
        <p:nvSpPr>
          <p:cNvPr id="4" name="Slide Number Placeholder 3">
            <a:extLst>
              <a:ext uri="{FF2B5EF4-FFF2-40B4-BE49-F238E27FC236}">
                <a16:creationId xmlns:a16="http://schemas.microsoft.com/office/drawing/2014/main" id="{A8F54147-563A-D641-9713-1DA88290A77B}"/>
              </a:ext>
            </a:extLst>
          </p:cNvPr>
          <p:cNvSpPr>
            <a:spLocks noGrp="1"/>
          </p:cNvSpPr>
          <p:nvPr>
            <p:ph type="sldNum" sz="quarter" idx="12"/>
          </p:nvPr>
        </p:nvSpPr>
        <p:spPr/>
        <p:txBody>
          <a:bodyPr/>
          <a:lstStyle/>
          <a:p>
            <a:fld id="{0FB56013-B943-42BA-886F-6F9D4EB85E9D}" type="slidenum">
              <a:rPr lang="en-US" smtClean="0"/>
              <a:t>16</a:t>
            </a:fld>
            <a:endParaRPr lang="en-US"/>
          </a:p>
        </p:txBody>
      </p:sp>
      <p:pic>
        <p:nvPicPr>
          <p:cNvPr id="8" name="Picture 7">
            <a:extLst>
              <a:ext uri="{FF2B5EF4-FFF2-40B4-BE49-F238E27FC236}">
                <a16:creationId xmlns:a16="http://schemas.microsoft.com/office/drawing/2014/main" id="{9A09F04A-487C-AE4D-8D50-21034F5EB187}"/>
              </a:ext>
            </a:extLst>
          </p:cNvPr>
          <p:cNvPicPr>
            <a:picLocks noChangeAspect="1"/>
          </p:cNvPicPr>
          <p:nvPr/>
        </p:nvPicPr>
        <p:blipFill>
          <a:blip r:embed="rId3"/>
          <a:srcRect/>
          <a:stretch/>
        </p:blipFill>
        <p:spPr>
          <a:xfrm>
            <a:off x="304800" y="1626561"/>
            <a:ext cx="4214965" cy="2904429"/>
          </a:xfrm>
          <a:prstGeom prst="rect">
            <a:avLst/>
          </a:prstGeom>
        </p:spPr>
      </p:pic>
      <p:pic>
        <p:nvPicPr>
          <p:cNvPr id="9" name="Picture 8">
            <a:extLst>
              <a:ext uri="{FF2B5EF4-FFF2-40B4-BE49-F238E27FC236}">
                <a16:creationId xmlns:a16="http://schemas.microsoft.com/office/drawing/2014/main" id="{776355E7-8AE3-F249-AE94-FE04F2BEA3A2}"/>
              </a:ext>
            </a:extLst>
          </p:cNvPr>
          <p:cNvPicPr>
            <a:picLocks noChangeAspect="1"/>
          </p:cNvPicPr>
          <p:nvPr/>
        </p:nvPicPr>
        <p:blipFill>
          <a:blip r:embed="rId4"/>
          <a:srcRect/>
          <a:stretch/>
        </p:blipFill>
        <p:spPr>
          <a:xfrm>
            <a:off x="5421250" y="457539"/>
            <a:ext cx="3273552" cy="2255724"/>
          </a:xfrm>
          <a:prstGeom prst="rect">
            <a:avLst/>
          </a:prstGeom>
        </p:spPr>
      </p:pic>
      <p:pic>
        <p:nvPicPr>
          <p:cNvPr id="10" name="Picture 9">
            <a:extLst>
              <a:ext uri="{FF2B5EF4-FFF2-40B4-BE49-F238E27FC236}">
                <a16:creationId xmlns:a16="http://schemas.microsoft.com/office/drawing/2014/main" id="{AFE023C0-7905-A441-96CE-E1FCE571D320}"/>
              </a:ext>
            </a:extLst>
          </p:cNvPr>
          <p:cNvPicPr>
            <a:picLocks noChangeAspect="1"/>
          </p:cNvPicPr>
          <p:nvPr/>
        </p:nvPicPr>
        <p:blipFill>
          <a:blip r:embed="rId5"/>
          <a:srcRect/>
          <a:stretch/>
        </p:blipFill>
        <p:spPr>
          <a:xfrm>
            <a:off x="5421250" y="3013482"/>
            <a:ext cx="3268739" cy="2094035"/>
          </a:xfrm>
          <a:prstGeom prst="rect">
            <a:avLst/>
          </a:prstGeom>
        </p:spPr>
      </p:pic>
      <p:sp>
        <p:nvSpPr>
          <p:cNvPr id="3" name="TextBox 2">
            <a:extLst>
              <a:ext uri="{FF2B5EF4-FFF2-40B4-BE49-F238E27FC236}">
                <a16:creationId xmlns:a16="http://schemas.microsoft.com/office/drawing/2014/main" id="{1BD22B91-2506-D548-B2EB-72D589050F2D}"/>
              </a:ext>
            </a:extLst>
          </p:cNvPr>
          <p:cNvSpPr txBox="1"/>
          <p:nvPr/>
        </p:nvSpPr>
        <p:spPr>
          <a:xfrm>
            <a:off x="1985722" y="1317103"/>
            <a:ext cx="853119" cy="307777"/>
          </a:xfrm>
          <a:prstGeom prst="rect">
            <a:avLst/>
          </a:prstGeom>
          <a:noFill/>
        </p:spPr>
        <p:txBody>
          <a:bodyPr wrap="none" rtlCol="0">
            <a:spAutoFit/>
          </a:bodyPr>
          <a:lstStyle/>
          <a:p>
            <a:r>
              <a:rPr lang="en-US" dirty="0"/>
              <a:t>CLIGEN</a:t>
            </a:r>
          </a:p>
        </p:txBody>
      </p:sp>
      <p:sp>
        <p:nvSpPr>
          <p:cNvPr id="11" name="TextBox 10">
            <a:extLst>
              <a:ext uri="{FF2B5EF4-FFF2-40B4-BE49-F238E27FC236}">
                <a16:creationId xmlns:a16="http://schemas.microsoft.com/office/drawing/2014/main" id="{5BD85834-426E-7745-85F4-3D5B080A149E}"/>
              </a:ext>
            </a:extLst>
          </p:cNvPr>
          <p:cNvSpPr txBox="1"/>
          <p:nvPr/>
        </p:nvSpPr>
        <p:spPr>
          <a:xfrm>
            <a:off x="5993891" y="2714569"/>
            <a:ext cx="2473754" cy="307777"/>
          </a:xfrm>
          <a:prstGeom prst="rect">
            <a:avLst/>
          </a:prstGeom>
          <a:noFill/>
        </p:spPr>
        <p:txBody>
          <a:bodyPr wrap="none" rtlCol="0">
            <a:spAutoFit/>
          </a:bodyPr>
          <a:lstStyle/>
          <a:p>
            <a:r>
              <a:rPr lang="en-US" dirty="0"/>
              <a:t>NMF-based clinical subtypes</a:t>
            </a:r>
          </a:p>
        </p:txBody>
      </p:sp>
      <p:sp>
        <p:nvSpPr>
          <p:cNvPr id="12" name="TextBox 11">
            <a:extLst>
              <a:ext uri="{FF2B5EF4-FFF2-40B4-BE49-F238E27FC236}">
                <a16:creationId xmlns:a16="http://schemas.microsoft.com/office/drawing/2014/main" id="{383CD0B7-1B26-3A45-AB3F-A7546A8FEF73}"/>
              </a:ext>
            </a:extLst>
          </p:cNvPr>
          <p:cNvSpPr txBox="1"/>
          <p:nvPr/>
        </p:nvSpPr>
        <p:spPr>
          <a:xfrm>
            <a:off x="5915360" y="176791"/>
            <a:ext cx="2710999" cy="307777"/>
          </a:xfrm>
          <a:prstGeom prst="rect">
            <a:avLst/>
          </a:prstGeom>
          <a:noFill/>
        </p:spPr>
        <p:txBody>
          <a:bodyPr wrap="none" rtlCol="0">
            <a:spAutoFit/>
          </a:bodyPr>
          <a:lstStyle/>
          <a:p>
            <a:r>
              <a:rPr lang="en-US" dirty="0"/>
              <a:t>NMF-based molecular subtypes</a:t>
            </a:r>
          </a:p>
        </p:txBody>
      </p:sp>
    </p:spTree>
    <p:extLst>
      <p:ext uri="{BB962C8B-B14F-4D97-AF65-F5344CB8AC3E}">
        <p14:creationId xmlns:p14="http://schemas.microsoft.com/office/powerpoint/2010/main" val="2599474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01F9345-69E5-44BD-A649-9C624970A412}"/>
              </a:ext>
            </a:extLst>
          </p:cNvPr>
          <p:cNvSpPr txBox="1"/>
          <p:nvPr/>
        </p:nvSpPr>
        <p:spPr>
          <a:xfrm>
            <a:off x="1549585" y="803631"/>
            <a:ext cx="1290738" cy="1061829"/>
          </a:xfrm>
          <a:prstGeom prst="rect">
            <a:avLst/>
          </a:prstGeom>
          <a:noFill/>
        </p:spPr>
        <p:txBody>
          <a:bodyPr wrap="none" rtlCol="0">
            <a:spAutoFit/>
          </a:bodyPr>
          <a:lstStyle/>
          <a:p>
            <a:r>
              <a:rPr lang="en-US" sz="2100" dirty="0"/>
              <a:t>high </a:t>
            </a:r>
          </a:p>
          <a:p>
            <a:r>
              <a:rPr lang="en-US" sz="2100" dirty="0"/>
              <a:t>mutation </a:t>
            </a:r>
          </a:p>
          <a:p>
            <a:r>
              <a:rPr lang="en-US" sz="2100" dirty="0"/>
              <a:t>load</a:t>
            </a:r>
          </a:p>
        </p:txBody>
      </p:sp>
      <p:sp>
        <p:nvSpPr>
          <p:cNvPr id="12" name="TextBox 11">
            <a:extLst>
              <a:ext uri="{FF2B5EF4-FFF2-40B4-BE49-F238E27FC236}">
                <a16:creationId xmlns:a16="http://schemas.microsoft.com/office/drawing/2014/main" id="{9E4FBBF1-0975-4D1D-AB8A-F4CF8CE617F9}"/>
              </a:ext>
            </a:extLst>
          </p:cNvPr>
          <p:cNvSpPr txBox="1"/>
          <p:nvPr/>
        </p:nvSpPr>
        <p:spPr>
          <a:xfrm>
            <a:off x="1549587" y="2918023"/>
            <a:ext cx="1058303" cy="738664"/>
          </a:xfrm>
          <a:prstGeom prst="rect">
            <a:avLst/>
          </a:prstGeom>
          <a:noFill/>
        </p:spPr>
        <p:txBody>
          <a:bodyPr wrap="none" rtlCol="0">
            <a:spAutoFit/>
          </a:bodyPr>
          <a:lstStyle/>
          <a:p>
            <a:r>
              <a:rPr lang="en-US" sz="2100" dirty="0"/>
              <a:t>HER2+</a:t>
            </a:r>
          </a:p>
          <a:p>
            <a:r>
              <a:rPr lang="en-US" sz="2100" dirty="0"/>
              <a:t>ER+</a:t>
            </a:r>
          </a:p>
        </p:txBody>
      </p:sp>
      <p:sp>
        <p:nvSpPr>
          <p:cNvPr id="6" name="Google Shape;22;p4">
            <a:extLst>
              <a:ext uri="{FF2B5EF4-FFF2-40B4-BE49-F238E27FC236}">
                <a16:creationId xmlns:a16="http://schemas.microsoft.com/office/drawing/2014/main" id="{4A9E5BA0-6CE4-2B49-83F4-2405BBD9BD68}"/>
              </a:ext>
            </a:extLst>
          </p:cNvPr>
          <p:cNvSpPr txBox="1">
            <a:spLocks noGrp="1"/>
          </p:cNvSpPr>
          <p:nvPr>
            <p:ph type="sldNum" sz="quarter" idx="12"/>
          </p:nvPr>
        </p:nvSpPr>
        <p:spPr>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17</a:t>
            </a:fld>
            <a:endParaRPr/>
          </a:p>
        </p:txBody>
      </p:sp>
      <p:pic>
        <p:nvPicPr>
          <p:cNvPr id="21" name="Picture 20">
            <a:extLst>
              <a:ext uri="{FF2B5EF4-FFF2-40B4-BE49-F238E27FC236}">
                <a16:creationId xmlns:a16="http://schemas.microsoft.com/office/drawing/2014/main" id="{30FE7BFE-5667-8C4B-B979-1C7DFA4E2C1A}"/>
              </a:ext>
            </a:extLst>
          </p:cNvPr>
          <p:cNvPicPr>
            <a:picLocks noChangeAspect="1"/>
          </p:cNvPicPr>
          <p:nvPr/>
        </p:nvPicPr>
        <p:blipFill>
          <a:blip r:embed="rId2"/>
          <a:stretch>
            <a:fillRect/>
          </a:stretch>
        </p:blipFill>
        <p:spPr>
          <a:xfrm>
            <a:off x="3353572" y="355600"/>
            <a:ext cx="4713468" cy="2056300"/>
          </a:xfrm>
          <a:prstGeom prst="rect">
            <a:avLst/>
          </a:prstGeom>
        </p:spPr>
      </p:pic>
      <p:pic>
        <p:nvPicPr>
          <p:cNvPr id="22" name="Picture 21">
            <a:extLst>
              <a:ext uri="{FF2B5EF4-FFF2-40B4-BE49-F238E27FC236}">
                <a16:creationId xmlns:a16="http://schemas.microsoft.com/office/drawing/2014/main" id="{E25FA4BC-DEB7-C24B-B101-6E073466E6F3}"/>
              </a:ext>
            </a:extLst>
          </p:cNvPr>
          <p:cNvPicPr>
            <a:picLocks noChangeAspect="1"/>
          </p:cNvPicPr>
          <p:nvPr/>
        </p:nvPicPr>
        <p:blipFill>
          <a:blip r:embed="rId3"/>
          <a:stretch>
            <a:fillRect/>
          </a:stretch>
        </p:blipFill>
        <p:spPr>
          <a:xfrm>
            <a:off x="3353572" y="2508250"/>
            <a:ext cx="4718304" cy="2052596"/>
          </a:xfrm>
          <a:prstGeom prst="rect">
            <a:avLst/>
          </a:prstGeom>
        </p:spPr>
      </p:pic>
    </p:spTree>
    <p:extLst>
      <p:ext uri="{BB962C8B-B14F-4D97-AF65-F5344CB8AC3E}">
        <p14:creationId xmlns:p14="http://schemas.microsoft.com/office/powerpoint/2010/main" val="3240986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1F9345-69E5-44BD-A649-9C624970A412}"/>
              </a:ext>
            </a:extLst>
          </p:cNvPr>
          <p:cNvSpPr txBox="1"/>
          <p:nvPr/>
        </p:nvSpPr>
        <p:spPr>
          <a:xfrm>
            <a:off x="1378136" y="793584"/>
            <a:ext cx="1946367" cy="1061829"/>
          </a:xfrm>
          <a:prstGeom prst="rect">
            <a:avLst/>
          </a:prstGeom>
          <a:noFill/>
        </p:spPr>
        <p:txBody>
          <a:bodyPr wrap="none" rtlCol="0">
            <a:spAutoFit/>
          </a:bodyPr>
          <a:lstStyle/>
          <a:p>
            <a:r>
              <a:rPr lang="en-US" sz="2100" dirty="0"/>
              <a:t>triple-negative </a:t>
            </a:r>
          </a:p>
          <a:p>
            <a:r>
              <a:rPr lang="en-US" sz="2100" dirty="0"/>
              <a:t>breast cancer</a:t>
            </a:r>
          </a:p>
          <a:p>
            <a:r>
              <a:rPr lang="en-US" sz="2100" dirty="0"/>
              <a:t>subtype</a:t>
            </a:r>
          </a:p>
        </p:txBody>
      </p:sp>
      <p:sp>
        <p:nvSpPr>
          <p:cNvPr id="5" name="TextBox 4">
            <a:extLst>
              <a:ext uri="{FF2B5EF4-FFF2-40B4-BE49-F238E27FC236}">
                <a16:creationId xmlns:a16="http://schemas.microsoft.com/office/drawing/2014/main" id="{D01F9345-69E5-44BD-A649-9C624970A412}"/>
              </a:ext>
            </a:extLst>
          </p:cNvPr>
          <p:cNvSpPr txBox="1"/>
          <p:nvPr/>
        </p:nvSpPr>
        <p:spPr>
          <a:xfrm>
            <a:off x="1378136" y="3008422"/>
            <a:ext cx="715260" cy="738664"/>
          </a:xfrm>
          <a:prstGeom prst="rect">
            <a:avLst/>
          </a:prstGeom>
          <a:noFill/>
        </p:spPr>
        <p:txBody>
          <a:bodyPr wrap="none" rtlCol="0">
            <a:spAutoFit/>
          </a:bodyPr>
          <a:lstStyle/>
          <a:p>
            <a:r>
              <a:rPr lang="en-US" sz="2100" dirty="0"/>
              <a:t>PR+</a:t>
            </a:r>
          </a:p>
          <a:p>
            <a:r>
              <a:rPr lang="en-US" sz="2100" dirty="0"/>
              <a:t>ER+</a:t>
            </a:r>
          </a:p>
        </p:txBody>
      </p:sp>
      <p:sp>
        <p:nvSpPr>
          <p:cNvPr id="6" name="Google Shape;22;p4">
            <a:extLst>
              <a:ext uri="{FF2B5EF4-FFF2-40B4-BE49-F238E27FC236}">
                <a16:creationId xmlns:a16="http://schemas.microsoft.com/office/drawing/2014/main" id="{561601FE-64CD-6842-BECF-055B671EE2A3}"/>
              </a:ext>
            </a:extLst>
          </p:cNvPr>
          <p:cNvSpPr txBox="1">
            <a:spLocks noGrp="1"/>
          </p:cNvSpPr>
          <p:nvPr>
            <p:ph type="sldNum" sz="quarter" idx="12"/>
          </p:nvPr>
        </p:nvSpPr>
        <p:spPr>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18</a:t>
            </a:fld>
            <a:endParaRPr/>
          </a:p>
        </p:txBody>
      </p:sp>
      <p:pic>
        <p:nvPicPr>
          <p:cNvPr id="11" name="Picture 10">
            <a:extLst>
              <a:ext uri="{FF2B5EF4-FFF2-40B4-BE49-F238E27FC236}">
                <a16:creationId xmlns:a16="http://schemas.microsoft.com/office/drawing/2014/main" id="{E73E214E-51C2-9D49-B2B5-453CC7AF019C}"/>
              </a:ext>
            </a:extLst>
          </p:cNvPr>
          <p:cNvPicPr>
            <a:picLocks noChangeAspect="1"/>
          </p:cNvPicPr>
          <p:nvPr/>
        </p:nvPicPr>
        <p:blipFill>
          <a:blip r:embed="rId2"/>
          <a:stretch>
            <a:fillRect/>
          </a:stretch>
        </p:blipFill>
        <p:spPr>
          <a:xfrm>
            <a:off x="3370580" y="356870"/>
            <a:ext cx="4716780" cy="2025284"/>
          </a:xfrm>
          <a:prstGeom prst="rect">
            <a:avLst/>
          </a:prstGeom>
        </p:spPr>
      </p:pic>
      <p:pic>
        <p:nvPicPr>
          <p:cNvPr id="12" name="Picture 11">
            <a:extLst>
              <a:ext uri="{FF2B5EF4-FFF2-40B4-BE49-F238E27FC236}">
                <a16:creationId xmlns:a16="http://schemas.microsoft.com/office/drawing/2014/main" id="{2D459A60-B774-F941-988C-E1AE6B2B8980}"/>
              </a:ext>
            </a:extLst>
          </p:cNvPr>
          <p:cNvPicPr>
            <a:picLocks noChangeAspect="1"/>
          </p:cNvPicPr>
          <p:nvPr/>
        </p:nvPicPr>
        <p:blipFill>
          <a:blip r:embed="rId3"/>
          <a:stretch>
            <a:fillRect/>
          </a:stretch>
        </p:blipFill>
        <p:spPr>
          <a:xfrm>
            <a:off x="3369056" y="2524760"/>
            <a:ext cx="4718304" cy="2045044"/>
          </a:xfrm>
          <a:prstGeom prst="rect">
            <a:avLst/>
          </a:prstGeom>
        </p:spPr>
      </p:pic>
    </p:spTree>
    <p:extLst>
      <p:ext uri="{BB962C8B-B14F-4D97-AF65-F5344CB8AC3E}">
        <p14:creationId xmlns:p14="http://schemas.microsoft.com/office/powerpoint/2010/main" val="3390903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736AA-4C61-E24B-8C47-7717559B2300}"/>
              </a:ext>
            </a:extLst>
          </p:cNvPr>
          <p:cNvSpPr>
            <a:spLocks noGrp="1"/>
          </p:cNvSpPr>
          <p:nvPr>
            <p:ph type="title"/>
          </p:nvPr>
        </p:nvSpPr>
        <p:spPr/>
        <p:txBody>
          <a:bodyPr/>
          <a:lstStyle/>
          <a:p>
            <a:r>
              <a:rPr lang="en-US" dirty="0"/>
              <a:t>Conclusions and future work</a:t>
            </a:r>
          </a:p>
        </p:txBody>
      </p:sp>
      <p:sp>
        <p:nvSpPr>
          <p:cNvPr id="4" name="Content Placeholder 3">
            <a:extLst>
              <a:ext uri="{FF2B5EF4-FFF2-40B4-BE49-F238E27FC236}">
                <a16:creationId xmlns:a16="http://schemas.microsoft.com/office/drawing/2014/main" id="{491AEFCF-4327-8A4B-893E-68A8EE8A62C3}"/>
              </a:ext>
            </a:extLst>
          </p:cNvPr>
          <p:cNvSpPr>
            <a:spLocks noGrp="1"/>
          </p:cNvSpPr>
          <p:nvPr>
            <p:ph idx="1"/>
          </p:nvPr>
        </p:nvSpPr>
        <p:spPr/>
        <p:txBody>
          <a:bodyPr>
            <a:normAutofit lnSpcReduction="10000"/>
          </a:bodyPr>
          <a:lstStyle/>
          <a:p>
            <a:r>
              <a:rPr lang="en-US" dirty="0"/>
              <a:t>tensor factorization is a powerful tool that can be used to derive multimodal sub-types from different types of patient data (e.g. clinical and genomic)</a:t>
            </a:r>
            <a:br>
              <a:rPr lang="en-US" dirty="0"/>
            </a:br>
            <a:endParaRPr lang="en-US" dirty="0"/>
          </a:p>
          <a:p>
            <a:r>
              <a:rPr lang="en-US" dirty="0"/>
              <a:t>we applied the proposed method to derive multimodal sub-types of BRCA patients and obtained clinically meaningful sub-types with significantly different survival rates.</a:t>
            </a:r>
          </a:p>
          <a:p>
            <a:pPr marL="0" indent="0">
              <a:buNone/>
            </a:pPr>
            <a:endParaRPr lang="en-US" dirty="0"/>
          </a:p>
          <a:p>
            <a:r>
              <a:rPr lang="en-US" dirty="0"/>
              <a:t>Further improvements can be made by incorporating additional ‘omics’ data, such as gene expression.</a:t>
            </a:r>
          </a:p>
          <a:p>
            <a:endParaRPr lang="en-US" dirty="0"/>
          </a:p>
        </p:txBody>
      </p:sp>
      <p:sp>
        <p:nvSpPr>
          <p:cNvPr id="2" name="Slide Number Placeholder 1">
            <a:extLst>
              <a:ext uri="{FF2B5EF4-FFF2-40B4-BE49-F238E27FC236}">
                <a16:creationId xmlns:a16="http://schemas.microsoft.com/office/drawing/2014/main" id="{1B215D08-D82A-C943-8740-082070C924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30191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9C799-C688-E64D-9247-63D991620B4A}"/>
              </a:ext>
            </a:extLst>
          </p:cNvPr>
          <p:cNvSpPr>
            <a:spLocks noGrp="1"/>
          </p:cNvSpPr>
          <p:nvPr>
            <p:ph type="title"/>
          </p:nvPr>
        </p:nvSpPr>
        <p:spPr/>
        <p:txBody>
          <a:bodyPr>
            <a:normAutofit/>
          </a:bodyPr>
          <a:lstStyle/>
          <a:p>
            <a:r>
              <a:rPr lang="en-US" dirty="0"/>
              <a:t>Disease subtyping</a:t>
            </a:r>
          </a:p>
        </p:txBody>
      </p:sp>
      <p:sp>
        <p:nvSpPr>
          <p:cNvPr id="4" name="Slide Number Placeholder 3">
            <a:extLst>
              <a:ext uri="{FF2B5EF4-FFF2-40B4-BE49-F238E27FC236}">
                <a16:creationId xmlns:a16="http://schemas.microsoft.com/office/drawing/2014/main" id="{BAF8FFF9-C312-324A-A33D-71A466C6D255}"/>
              </a:ext>
            </a:extLst>
          </p:cNvPr>
          <p:cNvSpPr>
            <a:spLocks noGrp="1"/>
          </p:cNvSpPr>
          <p:nvPr>
            <p:ph type="sldNum" sz="quarter" idx="12"/>
          </p:nvPr>
        </p:nvSpPr>
        <p:spPr/>
        <p:txBody>
          <a:bodyPr/>
          <a:lstStyle/>
          <a:p>
            <a:pPr lvl="0"/>
            <a:fld id="{00000000-1234-1234-1234-123412341234}" type="slidenum">
              <a:rPr lang="en" smtClean="0"/>
              <a:pPr lvl="0"/>
              <a:t>2</a:t>
            </a:fld>
            <a:endParaRPr lang="en"/>
          </a:p>
        </p:txBody>
      </p:sp>
      <p:pic>
        <p:nvPicPr>
          <p:cNvPr id="5" name="Picture 4">
            <a:extLst>
              <a:ext uri="{FF2B5EF4-FFF2-40B4-BE49-F238E27FC236}">
                <a16:creationId xmlns:a16="http://schemas.microsoft.com/office/drawing/2014/main" id="{3591073E-DC6E-C247-ADC6-7D3F9E20A067}"/>
              </a:ext>
            </a:extLst>
          </p:cNvPr>
          <p:cNvPicPr>
            <a:picLocks noChangeAspect="1"/>
          </p:cNvPicPr>
          <p:nvPr/>
        </p:nvPicPr>
        <p:blipFill rotWithShape="1">
          <a:blip r:embed="rId3"/>
          <a:srcRect t="15031" b="39879"/>
          <a:stretch/>
        </p:blipFill>
        <p:spPr>
          <a:xfrm>
            <a:off x="419995" y="1014152"/>
            <a:ext cx="8457998" cy="2290575"/>
          </a:xfrm>
          <a:prstGeom prst="rect">
            <a:avLst/>
          </a:prstGeom>
        </p:spPr>
      </p:pic>
    </p:spTree>
    <p:extLst>
      <p:ext uri="{BB962C8B-B14F-4D97-AF65-F5344CB8AC3E}">
        <p14:creationId xmlns:p14="http://schemas.microsoft.com/office/powerpoint/2010/main" val="3749366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p:nvSpPr>
          <p:cNvPr id="120" name="Rectangle 119">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1678" y="2794"/>
            <a:ext cx="4862322"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114" name="Google Shape;114;p22"/>
          <p:cNvSpPr txBox="1">
            <a:spLocks noGrp="1"/>
          </p:cNvSpPr>
          <p:nvPr>
            <p:ph type="title"/>
          </p:nvPr>
        </p:nvSpPr>
        <p:spPr>
          <a:xfrm>
            <a:off x="603504" y="602216"/>
            <a:ext cx="3858768" cy="1090538"/>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000">
                <a:solidFill>
                  <a:srgbClr val="000000"/>
                </a:solidFill>
              </a:rPr>
              <a:t>Thanks!</a:t>
            </a:r>
          </a:p>
        </p:txBody>
      </p:sp>
      <p:sp>
        <p:nvSpPr>
          <p:cNvPr id="124"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1540" y="0"/>
            <a:ext cx="2821636" cy="1693826"/>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warrior_logo1.png">
            <a:extLst>
              <a:ext uri="{FF2B5EF4-FFF2-40B4-BE49-F238E27FC236}">
                <a16:creationId xmlns:a16="http://schemas.microsoft.com/office/drawing/2014/main" id="{FAA4EEA9-17FC-154D-A210-C8A2D668E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494489" y="199827"/>
            <a:ext cx="1715737" cy="10251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Google Shape;115;p22"/>
          <p:cNvSpPr txBox="1">
            <a:spLocks noGrp="1"/>
          </p:cNvSpPr>
          <p:nvPr>
            <p:ph type="body" idx="1"/>
          </p:nvPr>
        </p:nvSpPr>
        <p:spPr>
          <a:xfrm>
            <a:off x="603504" y="1816262"/>
            <a:ext cx="3858768" cy="729512"/>
          </a:xfrm>
          <a:prstGeom prst="rect">
            <a:avLst/>
          </a:prstGeom>
        </p:spPr>
        <p:txBody>
          <a:bodyPr spcFirstLastPara="1" vert="horz" lIns="91440" tIns="45720" rIns="91440" bIns="45720" rtlCol="0" anchor="ctr" anchorCtr="0">
            <a:normAutofit fontScale="85000" lnSpcReduction="20000"/>
          </a:bodyPr>
          <a:lstStyle/>
          <a:p>
            <a:pPr marL="0" lvl="0" indent="0" defTabSz="914400">
              <a:spcBef>
                <a:spcPts val="1600"/>
              </a:spcBef>
              <a:spcAft>
                <a:spcPts val="0"/>
              </a:spcAft>
              <a:buNone/>
            </a:pPr>
            <a:r>
              <a:rPr lang="en-US" sz="1500" dirty="0">
                <a:solidFill>
                  <a:srgbClr val="000000"/>
                </a:solidFill>
              </a:rPr>
              <a:t>Diana Diaz</a:t>
            </a:r>
          </a:p>
          <a:p>
            <a:pPr marL="0" lvl="0" indent="0" defTabSz="914400">
              <a:spcBef>
                <a:spcPts val="0"/>
              </a:spcBef>
              <a:spcAft>
                <a:spcPts val="0"/>
              </a:spcAft>
              <a:buNone/>
            </a:pPr>
            <a:r>
              <a:rPr lang="en-US" sz="1500" dirty="0" err="1">
                <a:solidFill>
                  <a:srgbClr val="000000"/>
                </a:solidFill>
              </a:rPr>
              <a:t>dmd@wayne.edu</a:t>
            </a:r>
            <a:endParaRPr lang="en-US" sz="1500" dirty="0">
              <a:solidFill>
                <a:srgbClr val="000000"/>
              </a:solidFill>
            </a:endParaRPr>
          </a:p>
          <a:p>
            <a:pPr marL="0" lvl="0" indent="0" defTabSz="914400">
              <a:buNone/>
            </a:pPr>
            <a:r>
              <a:rPr lang="en-US" sz="1500" u="sng" dirty="0">
                <a:solidFill>
                  <a:srgbClr val="000000"/>
                </a:solidFill>
                <a:hlinkClick r:id="rId5"/>
              </a:rPr>
              <a:t>www.cs.wayne.edu/dmd</a:t>
            </a:r>
            <a:endParaRPr lang="en-US" sz="1500" dirty="0">
              <a:solidFill>
                <a:srgbClr val="000000"/>
              </a:solidFill>
            </a:endParaRPr>
          </a:p>
        </p:txBody>
      </p:sp>
      <p:sp>
        <p:nvSpPr>
          <p:cNvPr id="2" name="Slide Number Placeholder 1">
            <a:extLst>
              <a:ext uri="{FF2B5EF4-FFF2-40B4-BE49-F238E27FC236}">
                <a16:creationId xmlns:a16="http://schemas.microsoft.com/office/drawing/2014/main" id="{0CFFE288-E031-2540-99A5-66DA36C1916B}"/>
              </a:ext>
            </a:extLst>
          </p:cNvPr>
          <p:cNvSpPr>
            <a:spLocks noGrp="1"/>
          </p:cNvSpPr>
          <p:nvPr>
            <p:ph type="sldNum" idx="12"/>
          </p:nvPr>
        </p:nvSpPr>
        <p:spPr>
          <a:xfrm>
            <a:off x="4873296" y="4667776"/>
            <a:ext cx="428046" cy="235550"/>
          </a:xfrm>
        </p:spPr>
        <p:txBody>
          <a:bodyPr vert="horz" lIns="91440" tIns="45720" rIns="91440" bIns="45720" rtlCol="0" anchor="ctr">
            <a:normAutofit/>
          </a:bodyPr>
          <a:lstStyle/>
          <a:p>
            <a:pPr lvl="0" indent="0">
              <a:lnSpc>
                <a:spcPct val="90000"/>
              </a:lnSpc>
              <a:spcBef>
                <a:spcPts val="0"/>
              </a:spcBef>
              <a:spcAft>
                <a:spcPts val="600"/>
              </a:spcAft>
              <a:buNone/>
            </a:pPr>
            <a:fld id="{00000000-1234-1234-1234-123412341234}" type="slidenum">
              <a:rPr lang="en-US" sz="400">
                <a:solidFill>
                  <a:srgbClr val="898989"/>
                </a:solidFill>
              </a:rPr>
              <a:pPr lvl="0" indent="0">
                <a:lnSpc>
                  <a:spcPct val="90000"/>
                </a:lnSpc>
                <a:spcBef>
                  <a:spcPts val="0"/>
                </a:spcBef>
                <a:spcAft>
                  <a:spcPts val="600"/>
                </a:spcAft>
                <a:buNone/>
              </a:pPr>
              <a:t>20</a:t>
            </a:fld>
            <a:endParaRPr lang="en-US" sz="400">
              <a:solidFill>
                <a:srgbClr val="898989"/>
              </a:solidFill>
            </a:endParaRPr>
          </a:p>
        </p:txBody>
      </p:sp>
      <p:sp>
        <p:nvSpPr>
          <p:cNvPr id="126"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127" y="2255080"/>
            <a:ext cx="3550873" cy="2888420"/>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3067831-F3F3-AB40-92B8-436DABFD92A1}"/>
              </a:ext>
            </a:extLst>
          </p:cNvPr>
          <p:cNvPicPr>
            <a:picLocks noChangeAspect="1"/>
          </p:cNvPicPr>
          <p:nvPr/>
        </p:nvPicPr>
        <p:blipFill>
          <a:blip r:embed="rId6"/>
          <a:stretch>
            <a:fillRect/>
          </a:stretch>
        </p:blipFill>
        <p:spPr>
          <a:xfrm>
            <a:off x="6654317" y="2992210"/>
            <a:ext cx="1911116" cy="1911116"/>
          </a:xfrm>
          <a:prstGeom prst="rect">
            <a:avLst/>
          </a:prstGeom>
        </p:spPr>
      </p:pic>
      <p:grpSp>
        <p:nvGrpSpPr>
          <p:cNvPr id="19" name="Group 18">
            <a:extLst>
              <a:ext uri="{FF2B5EF4-FFF2-40B4-BE49-F238E27FC236}">
                <a16:creationId xmlns:a16="http://schemas.microsoft.com/office/drawing/2014/main" id="{C0C3CE48-28DC-F045-B435-69200C9A92E2}"/>
              </a:ext>
            </a:extLst>
          </p:cNvPr>
          <p:cNvGrpSpPr/>
          <p:nvPr/>
        </p:nvGrpSpPr>
        <p:grpSpPr>
          <a:xfrm>
            <a:off x="715900" y="3684244"/>
            <a:ext cx="5571673" cy="970511"/>
            <a:chOff x="810266" y="3684244"/>
            <a:chExt cx="5571673" cy="970511"/>
          </a:xfrm>
        </p:grpSpPr>
        <p:pic>
          <p:nvPicPr>
            <p:cNvPr id="20" name="Picture 19">
              <a:extLst>
                <a:ext uri="{FF2B5EF4-FFF2-40B4-BE49-F238E27FC236}">
                  <a16:creationId xmlns:a16="http://schemas.microsoft.com/office/drawing/2014/main" id="{8DCF1CEC-626F-4A4C-9B36-D899AA0A644B}"/>
                </a:ext>
              </a:extLst>
            </p:cNvPr>
            <p:cNvPicPr>
              <a:picLocks noChangeAspect="1"/>
            </p:cNvPicPr>
            <p:nvPr/>
          </p:nvPicPr>
          <p:blipFill>
            <a:blip r:embed="rId7"/>
            <a:stretch>
              <a:fillRect/>
            </a:stretch>
          </p:blipFill>
          <p:spPr>
            <a:xfrm>
              <a:off x="810266" y="3684244"/>
              <a:ext cx="748700" cy="965518"/>
            </a:xfrm>
            <a:prstGeom prst="rect">
              <a:avLst/>
            </a:prstGeom>
          </p:spPr>
        </p:pic>
        <p:pic>
          <p:nvPicPr>
            <p:cNvPr id="21" name="Picture 20">
              <a:extLst>
                <a:ext uri="{FF2B5EF4-FFF2-40B4-BE49-F238E27FC236}">
                  <a16:creationId xmlns:a16="http://schemas.microsoft.com/office/drawing/2014/main" id="{5CF7FD62-915F-0C4A-A28A-35A03A43FA32}"/>
                </a:ext>
              </a:extLst>
            </p:cNvPr>
            <p:cNvPicPr>
              <a:picLocks noChangeAspect="1"/>
            </p:cNvPicPr>
            <p:nvPr/>
          </p:nvPicPr>
          <p:blipFill>
            <a:blip r:embed="rId8"/>
            <a:stretch>
              <a:fillRect/>
            </a:stretch>
          </p:blipFill>
          <p:spPr>
            <a:xfrm>
              <a:off x="4288470" y="3684244"/>
              <a:ext cx="941981" cy="941981"/>
            </a:xfrm>
            <a:prstGeom prst="rect">
              <a:avLst/>
            </a:prstGeom>
          </p:spPr>
        </p:pic>
        <p:pic>
          <p:nvPicPr>
            <p:cNvPr id="22" name="Picture 21">
              <a:extLst>
                <a:ext uri="{FF2B5EF4-FFF2-40B4-BE49-F238E27FC236}">
                  <a16:creationId xmlns:a16="http://schemas.microsoft.com/office/drawing/2014/main" id="{DA0A6DFC-6F99-C445-94B2-6ABA09B0A7F3}"/>
                </a:ext>
              </a:extLst>
            </p:cNvPr>
            <p:cNvPicPr>
              <a:picLocks noChangeAspect="1"/>
            </p:cNvPicPr>
            <p:nvPr/>
          </p:nvPicPr>
          <p:blipFill rotWithShape="1">
            <a:blip r:embed="rId9"/>
            <a:srcRect t="3179" b="32111"/>
            <a:stretch/>
          </p:blipFill>
          <p:spPr>
            <a:xfrm>
              <a:off x="1859238" y="3684244"/>
              <a:ext cx="1002537" cy="970511"/>
            </a:xfrm>
            <a:prstGeom prst="rect">
              <a:avLst/>
            </a:prstGeom>
          </p:spPr>
        </p:pic>
        <p:pic>
          <p:nvPicPr>
            <p:cNvPr id="23" name="Picture 22">
              <a:extLst>
                <a:ext uri="{FF2B5EF4-FFF2-40B4-BE49-F238E27FC236}">
                  <a16:creationId xmlns:a16="http://schemas.microsoft.com/office/drawing/2014/main" id="{D8AE8FC2-F4EA-3F42-BE17-39B2A9434639}"/>
                </a:ext>
              </a:extLst>
            </p:cNvPr>
            <p:cNvPicPr>
              <a:picLocks noChangeAspect="1"/>
            </p:cNvPicPr>
            <p:nvPr/>
          </p:nvPicPr>
          <p:blipFill>
            <a:blip r:embed="rId10"/>
            <a:stretch>
              <a:fillRect/>
            </a:stretch>
          </p:blipFill>
          <p:spPr>
            <a:xfrm>
              <a:off x="5440107" y="3684244"/>
              <a:ext cx="941832" cy="941832"/>
            </a:xfrm>
            <a:prstGeom prst="rect">
              <a:avLst/>
            </a:prstGeom>
            <a:ln>
              <a:solidFill>
                <a:schemeClr val="bg2"/>
              </a:solidFill>
            </a:ln>
          </p:spPr>
        </p:pic>
        <p:pic>
          <p:nvPicPr>
            <p:cNvPr id="24" name="Picture 23">
              <a:extLst>
                <a:ext uri="{FF2B5EF4-FFF2-40B4-BE49-F238E27FC236}">
                  <a16:creationId xmlns:a16="http://schemas.microsoft.com/office/drawing/2014/main" id="{4C149850-1B10-8E40-B4DC-DD727EC155DA}"/>
                </a:ext>
              </a:extLst>
            </p:cNvPr>
            <p:cNvPicPr>
              <a:picLocks noChangeAspect="1"/>
            </p:cNvPicPr>
            <p:nvPr/>
          </p:nvPicPr>
          <p:blipFill>
            <a:blip r:embed="rId11"/>
            <a:stretch>
              <a:fillRect/>
            </a:stretch>
          </p:blipFill>
          <p:spPr>
            <a:xfrm>
              <a:off x="3163327" y="3684244"/>
              <a:ext cx="941832" cy="945393"/>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22DFED23-13ED-F545-B26D-F4AC7FCF2C9D}"/>
              </a:ext>
            </a:extLst>
          </p:cNvPr>
          <p:cNvGrpSpPr/>
          <p:nvPr/>
        </p:nvGrpSpPr>
        <p:grpSpPr>
          <a:xfrm>
            <a:off x="5422981" y="2959521"/>
            <a:ext cx="878855" cy="594187"/>
            <a:chOff x="2403961" y="2002295"/>
            <a:chExt cx="1509977" cy="1020883"/>
          </a:xfrm>
        </p:grpSpPr>
        <p:pic>
          <p:nvPicPr>
            <p:cNvPr id="126" name="Picture 125">
              <a:extLst>
                <a:ext uri="{FF2B5EF4-FFF2-40B4-BE49-F238E27FC236}">
                  <a16:creationId xmlns:a16="http://schemas.microsoft.com/office/drawing/2014/main" id="{74457802-2EF5-B54B-95C7-45863B202AB3}"/>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127" name="Picture 126">
              <a:extLst>
                <a:ext uri="{FF2B5EF4-FFF2-40B4-BE49-F238E27FC236}">
                  <a16:creationId xmlns:a16="http://schemas.microsoft.com/office/drawing/2014/main" id="{1B523D6B-2B67-394B-B76D-774D8B0814BA}"/>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128" name="Picture 127">
              <a:extLst>
                <a:ext uri="{FF2B5EF4-FFF2-40B4-BE49-F238E27FC236}">
                  <a16:creationId xmlns:a16="http://schemas.microsoft.com/office/drawing/2014/main" id="{8041B71A-A797-7445-9A67-14532B349D26}"/>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129" name="Picture 128">
              <a:extLst>
                <a:ext uri="{FF2B5EF4-FFF2-40B4-BE49-F238E27FC236}">
                  <a16:creationId xmlns:a16="http://schemas.microsoft.com/office/drawing/2014/main" id="{04FF5DD9-503D-0742-8B93-0A40552AB340}"/>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130" name="Picture 129">
              <a:extLst>
                <a:ext uri="{FF2B5EF4-FFF2-40B4-BE49-F238E27FC236}">
                  <a16:creationId xmlns:a16="http://schemas.microsoft.com/office/drawing/2014/main" id="{35E3C165-4D89-AD40-BBD4-1A11B49263FD}"/>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131" name="Content Placeholder 3">
              <a:extLst>
                <a:ext uri="{FF2B5EF4-FFF2-40B4-BE49-F238E27FC236}">
                  <a16:creationId xmlns:a16="http://schemas.microsoft.com/office/drawing/2014/main" id="{FCFB9BB8-BEF4-284D-97A1-9EE3417443EF}"/>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132" name="Content Placeholder 3">
              <a:extLst>
                <a:ext uri="{FF2B5EF4-FFF2-40B4-BE49-F238E27FC236}">
                  <a16:creationId xmlns:a16="http://schemas.microsoft.com/office/drawing/2014/main" id="{B238ED07-F8BD-804D-A3BB-D43BCD4C9173}"/>
                </a:ext>
              </a:extLst>
            </p:cNvPr>
            <p:cNvPicPr>
              <a:picLocks noChangeAspect="1"/>
            </p:cNvPicPr>
            <p:nvPr/>
          </p:nvPicPr>
          <p:blipFill>
            <a:blip r:embed="rId4"/>
            <a:stretch>
              <a:fillRect/>
            </a:stretch>
          </p:blipFill>
          <p:spPr>
            <a:xfrm>
              <a:off x="3362395" y="2324033"/>
              <a:ext cx="551543" cy="551543"/>
            </a:xfrm>
            <a:prstGeom prst="rect">
              <a:avLst/>
            </a:prstGeom>
          </p:spPr>
        </p:pic>
      </p:grpSp>
      <p:grpSp>
        <p:nvGrpSpPr>
          <p:cNvPr id="133" name="Group 132">
            <a:extLst>
              <a:ext uri="{FF2B5EF4-FFF2-40B4-BE49-F238E27FC236}">
                <a16:creationId xmlns:a16="http://schemas.microsoft.com/office/drawing/2014/main" id="{3CB448EF-4EA3-EE47-A114-7EB7DCC7C988}"/>
              </a:ext>
            </a:extLst>
          </p:cNvPr>
          <p:cNvGrpSpPr/>
          <p:nvPr/>
        </p:nvGrpSpPr>
        <p:grpSpPr>
          <a:xfrm>
            <a:off x="4802886" y="2971491"/>
            <a:ext cx="878855" cy="594187"/>
            <a:chOff x="2403961" y="2002295"/>
            <a:chExt cx="1509977" cy="1020883"/>
          </a:xfrm>
        </p:grpSpPr>
        <p:pic>
          <p:nvPicPr>
            <p:cNvPr id="134" name="Picture 133">
              <a:extLst>
                <a:ext uri="{FF2B5EF4-FFF2-40B4-BE49-F238E27FC236}">
                  <a16:creationId xmlns:a16="http://schemas.microsoft.com/office/drawing/2014/main" id="{BD3B43D2-4E1F-F345-BAA4-FCA6F63810F5}"/>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135" name="Picture 134">
              <a:extLst>
                <a:ext uri="{FF2B5EF4-FFF2-40B4-BE49-F238E27FC236}">
                  <a16:creationId xmlns:a16="http://schemas.microsoft.com/office/drawing/2014/main" id="{BA41E1BD-42EB-3F46-8A46-AA876F42DFE3}"/>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136" name="Picture 135">
              <a:extLst>
                <a:ext uri="{FF2B5EF4-FFF2-40B4-BE49-F238E27FC236}">
                  <a16:creationId xmlns:a16="http://schemas.microsoft.com/office/drawing/2014/main" id="{6C102421-2727-2641-BBF8-6FB3D71F3922}"/>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137" name="Picture 136">
              <a:extLst>
                <a:ext uri="{FF2B5EF4-FFF2-40B4-BE49-F238E27FC236}">
                  <a16:creationId xmlns:a16="http://schemas.microsoft.com/office/drawing/2014/main" id="{EA9387F2-AA32-D449-A00C-8E851605344E}"/>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138" name="Picture 137">
              <a:extLst>
                <a:ext uri="{FF2B5EF4-FFF2-40B4-BE49-F238E27FC236}">
                  <a16:creationId xmlns:a16="http://schemas.microsoft.com/office/drawing/2014/main" id="{8EBEFDBA-79EA-0A49-BAF0-38B7D55950C2}"/>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139" name="Content Placeholder 3">
              <a:extLst>
                <a:ext uri="{FF2B5EF4-FFF2-40B4-BE49-F238E27FC236}">
                  <a16:creationId xmlns:a16="http://schemas.microsoft.com/office/drawing/2014/main" id="{DCF93B85-900F-9F46-BF17-E2BC837A4704}"/>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140" name="Content Placeholder 3">
              <a:extLst>
                <a:ext uri="{FF2B5EF4-FFF2-40B4-BE49-F238E27FC236}">
                  <a16:creationId xmlns:a16="http://schemas.microsoft.com/office/drawing/2014/main" id="{57F9F21B-C9AD-2543-9C7F-1B7E39325CD5}"/>
                </a:ext>
              </a:extLst>
            </p:cNvPr>
            <p:cNvPicPr>
              <a:picLocks noChangeAspect="1"/>
            </p:cNvPicPr>
            <p:nvPr/>
          </p:nvPicPr>
          <p:blipFill>
            <a:blip r:embed="rId4"/>
            <a:stretch>
              <a:fillRect/>
            </a:stretch>
          </p:blipFill>
          <p:spPr>
            <a:xfrm>
              <a:off x="3362395" y="2324033"/>
              <a:ext cx="551543" cy="551543"/>
            </a:xfrm>
            <a:prstGeom prst="rect">
              <a:avLst/>
            </a:prstGeom>
          </p:spPr>
        </p:pic>
      </p:grpSp>
      <p:grpSp>
        <p:nvGrpSpPr>
          <p:cNvPr id="141" name="Group 140">
            <a:extLst>
              <a:ext uri="{FF2B5EF4-FFF2-40B4-BE49-F238E27FC236}">
                <a16:creationId xmlns:a16="http://schemas.microsoft.com/office/drawing/2014/main" id="{79F1EB93-4D97-1B4B-B53C-6048E45BAFE8}"/>
              </a:ext>
            </a:extLst>
          </p:cNvPr>
          <p:cNvGrpSpPr/>
          <p:nvPr/>
        </p:nvGrpSpPr>
        <p:grpSpPr>
          <a:xfrm>
            <a:off x="5601750" y="2684660"/>
            <a:ext cx="878855" cy="594187"/>
            <a:chOff x="2403961" y="2002295"/>
            <a:chExt cx="1509977" cy="1020883"/>
          </a:xfrm>
        </p:grpSpPr>
        <p:pic>
          <p:nvPicPr>
            <p:cNvPr id="142" name="Picture 141">
              <a:extLst>
                <a:ext uri="{FF2B5EF4-FFF2-40B4-BE49-F238E27FC236}">
                  <a16:creationId xmlns:a16="http://schemas.microsoft.com/office/drawing/2014/main" id="{67C392BF-0B0E-3741-8002-3FB85DFCD350}"/>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143" name="Picture 142">
              <a:extLst>
                <a:ext uri="{FF2B5EF4-FFF2-40B4-BE49-F238E27FC236}">
                  <a16:creationId xmlns:a16="http://schemas.microsoft.com/office/drawing/2014/main" id="{A0E5E457-DF4E-0C43-A6D5-1909CBEC8B09}"/>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144" name="Picture 143">
              <a:extLst>
                <a:ext uri="{FF2B5EF4-FFF2-40B4-BE49-F238E27FC236}">
                  <a16:creationId xmlns:a16="http://schemas.microsoft.com/office/drawing/2014/main" id="{50F49521-8FAD-014B-9B52-3D8F16FABB42}"/>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145" name="Picture 144">
              <a:extLst>
                <a:ext uri="{FF2B5EF4-FFF2-40B4-BE49-F238E27FC236}">
                  <a16:creationId xmlns:a16="http://schemas.microsoft.com/office/drawing/2014/main" id="{17DC7A65-D289-FD4C-8E78-891E0167BBEA}"/>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146" name="Picture 145">
              <a:extLst>
                <a:ext uri="{FF2B5EF4-FFF2-40B4-BE49-F238E27FC236}">
                  <a16:creationId xmlns:a16="http://schemas.microsoft.com/office/drawing/2014/main" id="{DF54A990-A548-3E44-9F25-5D0A35DA0098}"/>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147" name="Content Placeholder 3">
              <a:extLst>
                <a:ext uri="{FF2B5EF4-FFF2-40B4-BE49-F238E27FC236}">
                  <a16:creationId xmlns:a16="http://schemas.microsoft.com/office/drawing/2014/main" id="{B2B63304-9692-1843-9E86-068E18A9EBC3}"/>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148" name="Content Placeholder 3">
              <a:extLst>
                <a:ext uri="{FF2B5EF4-FFF2-40B4-BE49-F238E27FC236}">
                  <a16:creationId xmlns:a16="http://schemas.microsoft.com/office/drawing/2014/main" id="{5492CA0A-82AF-074E-AD88-BB75F16AFF80}"/>
                </a:ext>
              </a:extLst>
            </p:cNvPr>
            <p:cNvPicPr>
              <a:picLocks noChangeAspect="1"/>
            </p:cNvPicPr>
            <p:nvPr/>
          </p:nvPicPr>
          <p:blipFill>
            <a:blip r:embed="rId4"/>
            <a:stretch>
              <a:fillRect/>
            </a:stretch>
          </p:blipFill>
          <p:spPr>
            <a:xfrm>
              <a:off x="3362395" y="2324033"/>
              <a:ext cx="551543" cy="551543"/>
            </a:xfrm>
            <a:prstGeom prst="rect">
              <a:avLst/>
            </a:prstGeom>
          </p:spPr>
        </p:pic>
      </p:grpSp>
      <p:grpSp>
        <p:nvGrpSpPr>
          <p:cNvPr id="149" name="Group 148">
            <a:extLst>
              <a:ext uri="{FF2B5EF4-FFF2-40B4-BE49-F238E27FC236}">
                <a16:creationId xmlns:a16="http://schemas.microsoft.com/office/drawing/2014/main" id="{55B47BAC-280B-4941-B7C2-DE8270A7EF63}"/>
              </a:ext>
            </a:extLst>
          </p:cNvPr>
          <p:cNvGrpSpPr/>
          <p:nvPr/>
        </p:nvGrpSpPr>
        <p:grpSpPr>
          <a:xfrm>
            <a:off x="5007527" y="2695878"/>
            <a:ext cx="878855" cy="594187"/>
            <a:chOff x="2403961" y="2002295"/>
            <a:chExt cx="1509977" cy="1020883"/>
          </a:xfrm>
        </p:grpSpPr>
        <p:pic>
          <p:nvPicPr>
            <p:cNvPr id="150" name="Picture 149">
              <a:extLst>
                <a:ext uri="{FF2B5EF4-FFF2-40B4-BE49-F238E27FC236}">
                  <a16:creationId xmlns:a16="http://schemas.microsoft.com/office/drawing/2014/main" id="{F5564318-1CE6-034B-A9B8-B903DA0B396D}"/>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151" name="Picture 150">
              <a:extLst>
                <a:ext uri="{FF2B5EF4-FFF2-40B4-BE49-F238E27FC236}">
                  <a16:creationId xmlns:a16="http://schemas.microsoft.com/office/drawing/2014/main" id="{81D48FA5-4F48-2347-8AC2-466FBEB5C436}"/>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152" name="Picture 151">
              <a:extLst>
                <a:ext uri="{FF2B5EF4-FFF2-40B4-BE49-F238E27FC236}">
                  <a16:creationId xmlns:a16="http://schemas.microsoft.com/office/drawing/2014/main" id="{16FE47D3-52C7-6E48-AD87-5252E8F17D10}"/>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153" name="Picture 152">
              <a:extLst>
                <a:ext uri="{FF2B5EF4-FFF2-40B4-BE49-F238E27FC236}">
                  <a16:creationId xmlns:a16="http://schemas.microsoft.com/office/drawing/2014/main" id="{32A4BE51-3734-D344-BE51-A75EC2115A4E}"/>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154" name="Picture 153">
              <a:extLst>
                <a:ext uri="{FF2B5EF4-FFF2-40B4-BE49-F238E27FC236}">
                  <a16:creationId xmlns:a16="http://schemas.microsoft.com/office/drawing/2014/main" id="{BE28606F-DCDC-D244-B270-C9F9D36A426C}"/>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155" name="Content Placeholder 3">
              <a:extLst>
                <a:ext uri="{FF2B5EF4-FFF2-40B4-BE49-F238E27FC236}">
                  <a16:creationId xmlns:a16="http://schemas.microsoft.com/office/drawing/2014/main" id="{44E445FB-5799-2C47-89C3-5BE893A22712}"/>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156" name="Content Placeholder 3">
              <a:extLst>
                <a:ext uri="{FF2B5EF4-FFF2-40B4-BE49-F238E27FC236}">
                  <a16:creationId xmlns:a16="http://schemas.microsoft.com/office/drawing/2014/main" id="{CA3A4007-9484-9342-AEB5-18D8FA447128}"/>
                </a:ext>
              </a:extLst>
            </p:cNvPr>
            <p:cNvPicPr>
              <a:picLocks noChangeAspect="1"/>
            </p:cNvPicPr>
            <p:nvPr/>
          </p:nvPicPr>
          <p:blipFill>
            <a:blip r:embed="rId4"/>
            <a:stretch>
              <a:fillRect/>
            </a:stretch>
          </p:blipFill>
          <p:spPr>
            <a:xfrm>
              <a:off x="3362395" y="2324033"/>
              <a:ext cx="551543" cy="551543"/>
            </a:xfrm>
            <a:prstGeom prst="rect">
              <a:avLst/>
            </a:prstGeom>
          </p:spPr>
        </p:pic>
      </p:grpSp>
      <p:grpSp>
        <p:nvGrpSpPr>
          <p:cNvPr id="157" name="Group 156">
            <a:extLst>
              <a:ext uri="{FF2B5EF4-FFF2-40B4-BE49-F238E27FC236}">
                <a16:creationId xmlns:a16="http://schemas.microsoft.com/office/drawing/2014/main" id="{738BADE1-BC15-9C46-95CD-FFCF4B63EF0A}"/>
              </a:ext>
            </a:extLst>
          </p:cNvPr>
          <p:cNvGrpSpPr/>
          <p:nvPr/>
        </p:nvGrpSpPr>
        <p:grpSpPr>
          <a:xfrm>
            <a:off x="5198648" y="2527533"/>
            <a:ext cx="878855" cy="594187"/>
            <a:chOff x="2403961" y="2002295"/>
            <a:chExt cx="1509977" cy="1020883"/>
          </a:xfrm>
        </p:grpSpPr>
        <p:pic>
          <p:nvPicPr>
            <p:cNvPr id="158" name="Picture 157">
              <a:extLst>
                <a:ext uri="{FF2B5EF4-FFF2-40B4-BE49-F238E27FC236}">
                  <a16:creationId xmlns:a16="http://schemas.microsoft.com/office/drawing/2014/main" id="{60EC11F7-BCA7-8943-B1D7-8FB1F729980B}"/>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159" name="Picture 158">
              <a:extLst>
                <a:ext uri="{FF2B5EF4-FFF2-40B4-BE49-F238E27FC236}">
                  <a16:creationId xmlns:a16="http://schemas.microsoft.com/office/drawing/2014/main" id="{B14A34A5-7E3E-6145-ACDD-2AB639B4D29B}"/>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160" name="Picture 159">
              <a:extLst>
                <a:ext uri="{FF2B5EF4-FFF2-40B4-BE49-F238E27FC236}">
                  <a16:creationId xmlns:a16="http://schemas.microsoft.com/office/drawing/2014/main" id="{8B6575EE-348D-1B45-A752-F62E401C7691}"/>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161" name="Picture 160">
              <a:extLst>
                <a:ext uri="{FF2B5EF4-FFF2-40B4-BE49-F238E27FC236}">
                  <a16:creationId xmlns:a16="http://schemas.microsoft.com/office/drawing/2014/main" id="{215D2EAE-BDC0-9947-BBC9-5618AEB7127C}"/>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162" name="Picture 161">
              <a:extLst>
                <a:ext uri="{FF2B5EF4-FFF2-40B4-BE49-F238E27FC236}">
                  <a16:creationId xmlns:a16="http://schemas.microsoft.com/office/drawing/2014/main" id="{E2CF64CE-6FB1-744D-846C-032CF232F6B1}"/>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163" name="Content Placeholder 3">
              <a:extLst>
                <a:ext uri="{FF2B5EF4-FFF2-40B4-BE49-F238E27FC236}">
                  <a16:creationId xmlns:a16="http://schemas.microsoft.com/office/drawing/2014/main" id="{8C28ADB2-02F0-9440-9C25-C926E52C469E}"/>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164" name="Content Placeholder 3">
              <a:extLst>
                <a:ext uri="{FF2B5EF4-FFF2-40B4-BE49-F238E27FC236}">
                  <a16:creationId xmlns:a16="http://schemas.microsoft.com/office/drawing/2014/main" id="{837E1223-D514-A645-AFBE-FF298E1FC828}"/>
                </a:ext>
              </a:extLst>
            </p:cNvPr>
            <p:cNvPicPr>
              <a:picLocks noChangeAspect="1"/>
            </p:cNvPicPr>
            <p:nvPr/>
          </p:nvPicPr>
          <p:blipFill>
            <a:blip r:embed="rId4"/>
            <a:stretch>
              <a:fillRect/>
            </a:stretch>
          </p:blipFill>
          <p:spPr>
            <a:xfrm>
              <a:off x="3362395" y="2324033"/>
              <a:ext cx="551543" cy="551543"/>
            </a:xfrm>
            <a:prstGeom prst="rect">
              <a:avLst/>
            </a:prstGeom>
          </p:spPr>
        </p:pic>
      </p:grpSp>
      <p:grpSp>
        <p:nvGrpSpPr>
          <p:cNvPr id="165" name="Group 164">
            <a:extLst>
              <a:ext uri="{FF2B5EF4-FFF2-40B4-BE49-F238E27FC236}">
                <a16:creationId xmlns:a16="http://schemas.microsoft.com/office/drawing/2014/main" id="{01BDBDA9-3AAB-7A4C-B79C-B2ED4DAB5300}"/>
              </a:ext>
            </a:extLst>
          </p:cNvPr>
          <p:cNvGrpSpPr/>
          <p:nvPr/>
        </p:nvGrpSpPr>
        <p:grpSpPr>
          <a:xfrm>
            <a:off x="5597017" y="2932298"/>
            <a:ext cx="878855" cy="594187"/>
            <a:chOff x="2403961" y="2002295"/>
            <a:chExt cx="1509977" cy="1020883"/>
          </a:xfrm>
        </p:grpSpPr>
        <p:pic>
          <p:nvPicPr>
            <p:cNvPr id="166" name="Picture 165">
              <a:extLst>
                <a:ext uri="{FF2B5EF4-FFF2-40B4-BE49-F238E27FC236}">
                  <a16:creationId xmlns:a16="http://schemas.microsoft.com/office/drawing/2014/main" id="{07BFCC4C-08CF-6643-A74F-5FC7B74D371B}"/>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167" name="Picture 166">
              <a:extLst>
                <a:ext uri="{FF2B5EF4-FFF2-40B4-BE49-F238E27FC236}">
                  <a16:creationId xmlns:a16="http://schemas.microsoft.com/office/drawing/2014/main" id="{655A0F86-2589-9F41-AED5-0BB778D85BE7}"/>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168" name="Picture 167">
              <a:extLst>
                <a:ext uri="{FF2B5EF4-FFF2-40B4-BE49-F238E27FC236}">
                  <a16:creationId xmlns:a16="http://schemas.microsoft.com/office/drawing/2014/main" id="{01F20E40-9B88-714C-B6DA-2D6D86A42908}"/>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169" name="Picture 168">
              <a:extLst>
                <a:ext uri="{FF2B5EF4-FFF2-40B4-BE49-F238E27FC236}">
                  <a16:creationId xmlns:a16="http://schemas.microsoft.com/office/drawing/2014/main" id="{B1FDA01E-B565-E546-9293-224F2BBF81D7}"/>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170" name="Picture 169">
              <a:extLst>
                <a:ext uri="{FF2B5EF4-FFF2-40B4-BE49-F238E27FC236}">
                  <a16:creationId xmlns:a16="http://schemas.microsoft.com/office/drawing/2014/main" id="{6C50B910-D24F-F343-A371-0630AEBAD2A9}"/>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171" name="Content Placeholder 3">
              <a:extLst>
                <a:ext uri="{FF2B5EF4-FFF2-40B4-BE49-F238E27FC236}">
                  <a16:creationId xmlns:a16="http://schemas.microsoft.com/office/drawing/2014/main" id="{C62AAAAF-2497-2241-BE2E-716199F426C4}"/>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172" name="Content Placeholder 3">
              <a:extLst>
                <a:ext uri="{FF2B5EF4-FFF2-40B4-BE49-F238E27FC236}">
                  <a16:creationId xmlns:a16="http://schemas.microsoft.com/office/drawing/2014/main" id="{DBC16B3D-EA83-6C46-825F-4B27ACDDE90C}"/>
                </a:ext>
              </a:extLst>
            </p:cNvPr>
            <p:cNvPicPr>
              <a:picLocks noChangeAspect="1"/>
            </p:cNvPicPr>
            <p:nvPr/>
          </p:nvPicPr>
          <p:blipFill>
            <a:blip r:embed="rId4"/>
            <a:stretch>
              <a:fillRect/>
            </a:stretch>
          </p:blipFill>
          <p:spPr>
            <a:xfrm>
              <a:off x="3362395" y="2324033"/>
              <a:ext cx="551543" cy="551543"/>
            </a:xfrm>
            <a:prstGeom prst="rect">
              <a:avLst/>
            </a:prstGeom>
          </p:spPr>
        </p:pic>
      </p:grpSp>
      <p:sp>
        <p:nvSpPr>
          <p:cNvPr id="6" name="Rectangle 5">
            <a:extLst>
              <a:ext uri="{FF2B5EF4-FFF2-40B4-BE49-F238E27FC236}">
                <a16:creationId xmlns:a16="http://schemas.microsoft.com/office/drawing/2014/main" id="{E4DA9536-3839-D443-81F2-CC20ADDA7EB4}"/>
              </a:ext>
            </a:extLst>
          </p:cNvPr>
          <p:cNvSpPr/>
          <p:nvPr/>
        </p:nvSpPr>
        <p:spPr>
          <a:xfrm>
            <a:off x="87637" y="1138861"/>
            <a:ext cx="4235067" cy="15348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9D9DD689-C15A-A542-BFAA-706FAC063CF0}"/>
              </a:ext>
            </a:extLst>
          </p:cNvPr>
          <p:cNvSpPr>
            <a:spLocks noGrp="1"/>
          </p:cNvSpPr>
          <p:nvPr>
            <p:ph type="title"/>
          </p:nvPr>
        </p:nvSpPr>
        <p:spPr/>
        <p:txBody>
          <a:bodyPr>
            <a:normAutofit/>
          </a:bodyPr>
          <a:lstStyle/>
          <a:p>
            <a:r>
              <a:rPr lang="en-US" dirty="0"/>
              <a:t>Disease subtyping</a:t>
            </a:r>
          </a:p>
        </p:txBody>
      </p:sp>
      <p:sp>
        <p:nvSpPr>
          <p:cNvPr id="4" name="Slide Number Placeholder 3">
            <a:extLst>
              <a:ext uri="{FF2B5EF4-FFF2-40B4-BE49-F238E27FC236}">
                <a16:creationId xmlns:a16="http://schemas.microsoft.com/office/drawing/2014/main" id="{156E6FD1-9700-B74A-80E0-116E414469E7}"/>
              </a:ext>
            </a:extLst>
          </p:cNvPr>
          <p:cNvSpPr>
            <a:spLocks noGrp="1"/>
          </p:cNvSpPr>
          <p:nvPr>
            <p:ph type="sldNum" sz="quarter" idx="12"/>
          </p:nvPr>
        </p:nvSpPr>
        <p:spPr>
          <a:xfrm>
            <a:off x="6457950" y="4767263"/>
            <a:ext cx="2057400" cy="273844"/>
          </a:xfrm>
        </p:spPr>
        <p:txBody>
          <a:bodyPr/>
          <a:lstStyle/>
          <a:p>
            <a:pPr lvl="0"/>
            <a:fld id="{00000000-1234-1234-1234-123412341234}" type="slidenum">
              <a:rPr lang="en" smtClean="0"/>
              <a:pPr lvl="0"/>
              <a:t>3</a:t>
            </a:fld>
            <a:endParaRPr lang="en"/>
          </a:p>
        </p:txBody>
      </p:sp>
      <p:sp>
        <p:nvSpPr>
          <p:cNvPr id="55" name="Right Arrow 54">
            <a:extLst>
              <a:ext uri="{FF2B5EF4-FFF2-40B4-BE49-F238E27FC236}">
                <a16:creationId xmlns:a16="http://schemas.microsoft.com/office/drawing/2014/main" id="{A3E36B9D-5381-4E4F-A7BE-D8C8B8DFEBC3}"/>
              </a:ext>
            </a:extLst>
          </p:cNvPr>
          <p:cNvSpPr/>
          <p:nvPr/>
        </p:nvSpPr>
        <p:spPr>
          <a:xfrm>
            <a:off x="6855458" y="4173193"/>
            <a:ext cx="622852" cy="34455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13414E29-03DC-BB45-A376-E9619566A898}"/>
              </a:ext>
            </a:extLst>
          </p:cNvPr>
          <p:cNvGrpSpPr/>
          <p:nvPr/>
        </p:nvGrpSpPr>
        <p:grpSpPr>
          <a:xfrm>
            <a:off x="5184926" y="1198049"/>
            <a:ext cx="800233" cy="653416"/>
            <a:chOff x="329771" y="1524430"/>
            <a:chExt cx="1367465" cy="1116579"/>
          </a:xfrm>
        </p:grpSpPr>
        <p:pic>
          <p:nvPicPr>
            <p:cNvPr id="26" name="Picture 25">
              <a:extLst>
                <a:ext uri="{FF2B5EF4-FFF2-40B4-BE49-F238E27FC236}">
                  <a16:creationId xmlns:a16="http://schemas.microsoft.com/office/drawing/2014/main" id="{78880F71-C289-954C-8D14-94B78BEE3860}"/>
                </a:ext>
              </a:extLst>
            </p:cNvPr>
            <p:cNvPicPr>
              <a:picLocks noChangeAspect="1"/>
            </p:cNvPicPr>
            <p:nvPr/>
          </p:nvPicPr>
          <p:blipFill>
            <a:blip r:embed="rId3"/>
            <a:stretch>
              <a:fillRect/>
            </a:stretch>
          </p:blipFill>
          <p:spPr>
            <a:xfrm>
              <a:off x="1029776" y="1524430"/>
              <a:ext cx="548640" cy="548640"/>
            </a:xfrm>
            <a:prstGeom prst="rect">
              <a:avLst/>
            </a:prstGeom>
          </p:spPr>
        </p:pic>
        <p:pic>
          <p:nvPicPr>
            <p:cNvPr id="27" name="Picture 26">
              <a:extLst>
                <a:ext uri="{FF2B5EF4-FFF2-40B4-BE49-F238E27FC236}">
                  <a16:creationId xmlns:a16="http://schemas.microsoft.com/office/drawing/2014/main" id="{4BCA6C06-A464-BF4F-B7A6-5555B3771A38}"/>
                </a:ext>
              </a:extLst>
            </p:cNvPr>
            <p:cNvPicPr>
              <a:picLocks noChangeAspect="1"/>
            </p:cNvPicPr>
            <p:nvPr/>
          </p:nvPicPr>
          <p:blipFill>
            <a:blip r:embed="rId3"/>
            <a:stretch>
              <a:fillRect/>
            </a:stretch>
          </p:blipFill>
          <p:spPr>
            <a:xfrm>
              <a:off x="329771" y="1754323"/>
              <a:ext cx="548640" cy="548640"/>
            </a:xfrm>
            <a:prstGeom prst="rect">
              <a:avLst/>
            </a:prstGeom>
          </p:spPr>
        </p:pic>
        <p:pic>
          <p:nvPicPr>
            <p:cNvPr id="28" name="Picture 27">
              <a:extLst>
                <a:ext uri="{FF2B5EF4-FFF2-40B4-BE49-F238E27FC236}">
                  <a16:creationId xmlns:a16="http://schemas.microsoft.com/office/drawing/2014/main" id="{A8E8A68C-F279-0E4C-AF46-F5FBC23F646B}"/>
                </a:ext>
              </a:extLst>
            </p:cNvPr>
            <p:cNvPicPr>
              <a:picLocks noChangeAspect="1"/>
            </p:cNvPicPr>
            <p:nvPr/>
          </p:nvPicPr>
          <p:blipFill>
            <a:blip r:embed="rId3"/>
            <a:stretch>
              <a:fillRect/>
            </a:stretch>
          </p:blipFill>
          <p:spPr>
            <a:xfrm>
              <a:off x="1148596" y="1860227"/>
              <a:ext cx="548640" cy="548640"/>
            </a:xfrm>
            <a:prstGeom prst="rect">
              <a:avLst/>
            </a:prstGeom>
          </p:spPr>
        </p:pic>
        <p:pic>
          <p:nvPicPr>
            <p:cNvPr id="29" name="Picture 28">
              <a:extLst>
                <a:ext uri="{FF2B5EF4-FFF2-40B4-BE49-F238E27FC236}">
                  <a16:creationId xmlns:a16="http://schemas.microsoft.com/office/drawing/2014/main" id="{488AE6E9-F015-B947-AA97-1FD4ADFA5F30}"/>
                </a:ext>
              </a:extLst>
            </p:cNvPr>
            <p:cNvPicPr>
              <a:picLocks noChangeAspect="1"/>
            </p:cNvPicPr>
            <p:nvPr/>
          </p:nvPicPr>
          <p:blipFill>
            <a:blip r:embed="rId3"/>
            <a:stretch>
              <a:fillRect/>
            </a:stretch>
          </p:blipFill>
          <p:spPr>
            <a:xfrm>
              <a:off x="712061" y="1547678"/>
              <a:ext cx="548640" cy="548640"/>
            </a:xfrm>
            <a:prstGeom prst="rect">
              <a:avLst/>
            </a:prstGeom>
          </p:spPr>
        </p:pic>
        <p:pic>
          <p:nvPicPr>
            <p:cNvPr id="30" name="Picture 29">
              <a:extLst>
                <a:ext uri="{FF2B5EF4-FFF2-40B4-BE49-F238E27FC236}">
                  <a16:creationId xmlns:a16="http://schemas.microsoft.com/office/drawing/2014/main" id="{4714B166-CB97-9E40-B826-E9060527F54C}"/>
                </a:ext>
              </a:extLst>
            </p:cNvPr>
            <p:cNvPicPr>
              <a:picLocks noChangeAspect="1"/>
            </p:cNvPicPr>
            <p:nvPr/>
          </p:nvPicPr>
          <p:blipFill>
            <a:blip r:embed="rId3"/>
            <a:stretch>
              <a:fillRect/>
            </a:stretch>
          </p:blipFill>
          <p:spPr>
            <a:xfrm>
              <a:off x="585491" y="1979048"/>
              <a:ext cx="548640" cy="548640"/>
            </a:xfrm>
            <a:prstGeom prst="rect">
              <a:avLst/>
            </a:prstGeom>
          </p:spPr>
        </p:pic>
        <p:pic>
          <p:nvPicPr>
            <p:cNvPr id="31" name="Picture 30">
              <a:extLst>
                <a:ext uri="{FF2B5EF4-FFF2-40B4-BE49-F238E27FC236}">
                  <a16:creationId xmlns:a16="http://schemas.microsoft.com/office/drawing/2014/main" id="{CB424159-4114-0248-BC24-C1925443D7AB}"/>
                </a:ext>
              </a:extLst>
            </p:cNvPr>
            <p:cNvPicPr>
              <a:picLocks noChangeAspect="1"/>
            </p:cNvPicPr>
            <p:nvPr/>
          </p:nvPicPr>
          <p:blipFill>
            <a:blip r:embed="rId3"/>
            <a:stretch>
              <a:fillRect/>
            </a:stretch>
          </p:blipFill>
          <p:spPr>
            <a:xfrm>
              <a:off x="815382" y="1852478"/>
              <a:ext cx="548640" cy="548640"/>
            </a:xfrm>
            <a:prstGeom prst="rect">
              <a:avLst/>
            </a:prstGeom>
          </p:spPr>
        </p:pic>
        <p:pic>
          <p:nvPicPr>
            <p:cNvPr id="32" name="Content Placeholder 3">
              <a:extLst>
                <a:ext uri="{FF2B5EF4-FFF2-40B4-BE49-F238E27FC236}">
                  <a16:creationId xmlns:a16="http://schemas.microsoft.com/office/drawing/2014/main" id="{990A0AE9-37ED-FD49-BA56-EF71DD6D54B8}"/>
                </a:ext>
              </a:extLst>
            </p:cNvPr>
            <p:cNvPicPr>
              <a:picLocks noChangeAspect="1"/>
            </p:cNvPicPr>
            <p:nvPr/>
          </p:nvPicPr>
          <p:blipFill>
            <a:blip r:embed="rId4"/>
            <a:stretch>
              <a:fillRect/>
            </a:stretch>
          </p:blipFill>
          <p:spPr>
            <a:xfrm>
              <a:off x="974546" y="2089466"/>
              <a:ext cx="551543" cy="551543"/>
            </a:xfrm>
            <a:prstGeom prst="rect">
              <a:avLst/>
            </a:prstGeom>
          </p:spPr>
        </p:pic>
      </p:grpSp>
      <p:grpSp>
        <p:nvGrpSpPr>
          <p:cNvPr id="33" name="Group 32">
            <a:extLst>
              <a:ext uri="{FF2B5EF4-FFF2-40B4-BE49-F238E27FC236}">
                <a16:creationId xmlns:a16="http://schemas.microsoft.com/office/drawing/2014/main" id="{9FB87013-154D-F441-8732-B4387C9A5A3F}"/>
              </a:ext>
            </a:extLst>
          </p:cNvPr>
          <p:cNvGrpSpPr/>
          <p:nvPr/>
        </p:nvGrpSpPr>
        <p:grpSpPr>
          <a:xfrm>
            <a:off x="5195341" y="3966022"/>
            <a:ext cx="1276106" cy="949001"/>
            <a:chOff x="607429" y="3439871"/>
            <a:chExt cx="1276106" cy="949001"/>
          </a:xfrm>
        </p:grpSpPr>
        <p:pic>
          <p:nvPicPr>
            <p:cNvPr id="34" name="Picture 33">
              <a:extLst>
                <a:ext uri="{FF2B5EF4-FFF2-40B4-BE49-F238E27FC236}">
                  <a16:creationId xmlns:a16="http://schemas.microsoft.com/office/drawing/2014/main" id="{466D0E31-3009-A842-B376-FFDCF963ADB1}"/>
                </a:ext>
              </a:extLst>
            </p:cNvPr>
            <p:cNvPicPr>
              <a:picLocks noChangeAspect="1"/>
            </p:cNvPicPr>
            <p:nvPr/>
          </p:nvPicPr>
          <p:blipFill>
            <a:blip r:embed="rId3"/>
            <a:stretch>
              <a:fillRect/>
            </a:stretch>
          </p:blipFill>
          <p:spPr>
            <a:xfrm>
              <a:off x="1238551" y="3439871"/>
              <a:ext cx="548640" cy="548640"/>
            </a:xfrm>
            <a:prstGeom prst="rect">
              <a:avLst/>
            </a:prstGeom>
          </p:spPr>
        </p:pic>
        <p:pic>
          <p:nvPicPr>
            <p:cNvPr id="57" name="Content Placeholder 3">
              <a:extLst>
                <a:ext uri="{FF2B5EF4-FFF2-40B4-BE49-F238E27FC236}">
                  <a16:creationId xmlns:a16="http://schemas.microsoft.com/office/drawing/2014/main" id="{1D844CBE-A3C5-5E49-906F-83C55CECCB30}"/>
                </a:ext>
              </a:extLst>
            </p:cNvPr>
            <p:cNvPicPr>
              <a:picLocks noChangeAspect="1"/>
            </p:cNvPicPr>
            <p:nvPr/>
          </p:nvPicPr>
          <p:blipFill>
            <a:blip r:embed="rId4"/>
            <a:stretch>
              <a:fillRect/>
            </a:stretch>
          </p:blipFill>
          <p:spPr>
            <a:xfrm>
              <a:off x="915959" y="3507610"/>
              <a:ext cx="551543" cy="551543"/>
            </a:xfrm>
            <a:prstGeom prst="rect">
              <a:avLst/>
            </a:prstGeom>
          </p:spPr>
        </p:pic>
        <p:pic>
          <p:nvPicPr>
            <p:cNvPr id="59" name="Content Placeholder 3">
              <a:extLst>
                <a:ext uri="{FF2B5EF4-FFF2-40B4-BE49-F238E27FC236}">
                  <a16:creationId xmlns:a16="http://schemas.microsoft.com/office/drawing/2014/main" id="{DAA80090-F9A1-1941-887C-967DD2DCA100}"/>
                </a:ext>
              </a:extLst>
            </p:cNvPr>
            <p:cNvPicPr>
              <a:picLocks noChangeAspect="1"/>
            </p:cNvPicPr>
            <p:nvPr/>
          </p:nvPicPr>
          <p:blipFill>
            <a:blip r:embed="rId4"/>
            <a:stretch>
              <a:fillRect/>
            </a:stretch>
          </p:blipFill>
          <p:spPr>
            <a:xfrm>
              <a:off x="607429" y="3796456"/>
              <a:ext cx="551543" cy="551543"/>
            </a:xfrm>
            <a:prstGeom prst="rect">
              <a:avLst/>
            </a:prstGeom>
          </p:spPr>
        </p:pic>
        <p:pic>
          <p:nvPicPr>
            <p:cNvPr id="61" name="Content Placeholder 3">
              <a:extLst>
                <a:ext uri="{FF2B5EF4-FFF2-40B4-BE49-F238E27FC236}">
                  <a16:creationId xmlns:a16="http://schemas.microsoft.com/office/drawing/2014/main" id="{C9E45919-39DF-F14F-B8A6-E3F458D821E5}"/>
                </a:ext>
              </a:extLst>
            </p:cNvPr>
            <p:cNvPicPr>
              <a:picLocks noChangeAspect="1"/>
            </p:cNvPicPr>
            <p:nvPr/>
          </p:nvPicPr>
          <p:blipFill>
            <a:blip r:embed="rId4"/>
            <a:stretch>
              <a:fillRect/>
            </a:stretch>
          </p:blipFill>
          <p:spPr>
            <a:xfrm>
              <a:off x="1331992" y="3676688"/>
              <a:ext cx="551543" cy="551543"/>
            </a:xfrm>
            <a:prstGeom prst="rect">
              <a:avLst/>
            </a:prstGeom>
          </p:spPr>
        </p:pic>
        <p:pic>
          <p:nvPicPr>
            <p:cNvPr id="37" name="Content Placeholder 3">
              <a:extLst>
                <a:ext uri="{FF2B5EF4-FFF2-40B4-BE49-F238E27FC236}">
                  <a16:creationId xmlns:a16="http://schemas.microsoft.com/office/drawing/2014/main" id="{574F1DA3-81C2-0B41-B5B4-7635D5591A3A}"/>
                </a:ext>
              </a:extLst>
            </p:cNvPr>
            <p:cNvPicPr>
              <a:picLocks noChangeAspect="1"/>
            </p:cNvPicPr>
            <p:nvPr/>
          </p:nvPicPr>
          <p:blipFill>
            <a:blip r:embed="rId4"/>
            <a:stretch>
              <a:fillRect/>
            </a:stretch>
          </p:blipFill>
          <p:spPr>
            <a:xfrm>
              <a:off x="1007756" y="3837329"/>
              <a:ext cx="551543" cy="551543"/>
            </a:xfrm>
            <a:prstGeom prst="rect">
              <a:avLst/>
            </a:prstGeom>
          </p:spPr>
        </p:pic>
      </p:grpSp>
      <p:grpSp>
        <p:nvGrpSpPr>
          <p:cNvPr id="62" name="Group 61">
            <a:extLst>
              <a:ext uri="{FF2B5EF4-FFF2-40B4-BE49-F238E27FC236}">
                <a16:creationId xmlns:a16="http://schemas.microsoft.com/office/drawing/2014/main" id="{E5B82290-743A-984C-A01C-57463DB6F631}"/>
              </a:ext>
            </a:extLst>
          </p:cNvPr>
          <p:cNvGrpSpPr/>
          <p:nvPr/>
        </p:nvGrpSpPr>
        <p:grpSpPr>
          <a:xfrm>
            <a:off x="5826463" y="3042116"/>
            <a:ext cx="878855" cy="594187"/>
            <a:chOff x="2403961" y="2002295"/>
            <a:chExt cx="1509977" cy="1020883"/>
          </a:xfrm>
        </p:grpSpPr>
        <p:pic>
          <p:nvPicPr>
            <p:cNvPr id="63" name="Picture 62">
              <a:extLst>
                <a:ext uri="{FF2B5EF4-FFF2-40B4-BE49-F238E27FC236}">
                  <a16:creationId xmlns:a16="http://schemas.microsoft.com/office/drawing/2014/main" id="{418043A4-4DEE-034E-B2C3-0364ADF0508E}"/>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64" name="Picture 63">
              <a:extLst>
                <a:ext uri="{FF2B5EF4-FFF2-40B4-BE49-F238E27FC236}">
                  <a16:creationId xmlns:a16="http://schemas.microsoft.com/office/drawing/2014/main" id="{8DFB5F8D-D5F7-BB41-868C-A66CD5EE9CBB}"/>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65" name="Picture 64">
              <a:extLst>
                <a:ext uri="{FF2B5EF4-FFF2-40B4-BE49-F238E27FC236}">
                  <a16:creationId xmlns:a16="http://schemas.microsoft.com/office/drawing/2014/main" id="{305C4156-50D8-F54D-8C26-76C3D34CAB52}"/>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66" name="Picture 65">
              <a:extLst>
                <a:ext uri="{FF2B5EF4-FFF2-40B4-BE49-F238E27FC236}">
                  <a16:creationId xmlns:a16="http://schemas.microsoft.com/office/drawing/2014/main" id="{712FA721-5298-DA42-84B4-3B15AC97E8BD}"/>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67" name="Picture 66">
              <a:extLst>
                <a:ext uri="{FF2B5EF4-FFF2-40B4-BE49-F238E27FC236}">
                  <a16:creationId xmlns:a16="http://schemas.microsoft.com/office/drawing/2014/main" id="{D3CB08AC-0B1C-2547-A81C-978ECAC254C0}"/>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68" name="Content Placeholder 3">
              <a:extLst>
                <a:ext uri="{FF2B5EF4-FFF2-40B4-BE49-F238E27FC236}">
                  <a16:creationId xmlns:a16="http://schemas.microsoft.com/office/drawing/2014/main" id="{82133687-8185-184D-B939-6EA68B95CCC8}"/>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69" name="Content Placeholder 3">
              <a:extLst>
                <a:ext uri="{FF2B5EF4-FFF2-40B4-BE49-F238E27FC236}">
                  <a16:creationId xmlns:a16="http://schemas.microsoft.com/office/drawing/2014/main" id="{0162ADEF-839A-134F-B75F-804E4125D844}"/>
                </a:ext>
              </a:extLst>
            </p:cNvPr>
            <p:cNvPicPr>
              <a:picLocks noChangeAspect="1"/>
            </p:cNvPicPr>
            <p:nvPr/>
          </p:nvPicPr>
          <p:blipFill>
            <a:blip r:embed="rId4"/>
            <a:stretch>
              <a:fillRect/>
            </a:stretch>
          </p:blipFill>
          <p:spPr>
            <a:xfrm>
              <a:off x="3362395" y="2324033"/>
              <a:ext cx="551543" cy="551543"/>
            </a:xfrm>
            <a:prstGeom prst="rect">
              <a:avLst/>
            </a:prstGeom>
          </p:spPr>
        </p:pic>
      </p:grpSp>
      <p:sp>
        <p:nvSpPr>
          <p:cNvPr id="71" name="Right Arrow 70">
            <a:extLst>
              <a:ext uri="{FF2B5EF4-FFF2-40B4-BE49-F238E27FC236}">
                <a16:creationId xmlns:a16="http://schemas.microsoft.com/office/drawing/2014/main" id="{24C33D59-78E4-4648-B4E4-FE3E1E7C1958}"/>
              </a:ext>
            </a:extLst>
          </p:cNvPr>
          <p:cNvSpPr/>
          <p:nvPr/>
        </p:nvSpPr>
        <p:spPr>
          <a:xfrm>
            <a:off x="6855458" y="1495665"/>
            <a:ext cx="622852" cy="3445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Arrow 72">
            <a:extLst>
              <a:ext uri="{FF2B5EF4-FFF2-40B4-BE49-F238E27FC236}">
                <a16:creationId xmlns:a16="http://schemas.microsoft.com/office/drawing/2014/main" id="{D05565F5-20BD-0F4C-B35D-1EE7AC18D71D}"/>
              </a:ext>
            </a:extLst>
          </p:cNvPr>
          <p:cNvSpPr/>
          <p:nvPr/>
        </p:nvSpPr>
        <p:spPr>
          <a:xfrm>
            <a:off x="6855458" y="2917013"/>
            <a:ext cx="622852" cy="344556"/>
          </a:xfrm>
          <a:prstGeom prst="rightArrow">
            <a:avLst/>
          </a:prstGeom>
          <a:solidFill>
            <a:schemeClr val="tx1">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Content Placeholder 3">
            <a:extLst>
              <a:ext uri="{FF2B5EF4-FFF2-40B4-BE49-F238E27FC236}">
                <a16:creationId xmlns:a16="http://schemas.microsoft.com/office/drawing/2014/main" id="{425CA449-2D7E-224E-95F2-5E7AD47BD343}"/>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593251" y="1249794"/>
            <a:ext cx="785743" cy="785743"/>
          </a:xfrm>
          <a:prstGeom prst="rect">
            <a:avLst/>
          </a:prstGeom>
          <a:noFill/>
          <a:ln>
            <a:noFill/>
          </a:ln>
        </p:spPr>
      </p:pic>
      <p:sp>
        <p:nvSpPr>
          <p:cNvPr id="3" name="Rectangle 2">
            <a:extLst>
              <a:ext uri="{FF2B5EF4-FFF2-40B4-BE49-F238E27FC236}">
                <a16:creationId xmlns:a16="http://schemas.microsoft.com/office/drawing/2014/main" id="{3BD7A43B-3E5B-7D49-93CC-18CCCAA6A066}"/>
              </a:ext>
            </a:extLst>
          </p:cNvPr>
          <p:cNvSpPr/>
          <p:nvPr/>
        </p:nvSpPr>
        <p:spPr>
          <a:xfrm>
            <a:off x="207379" y="1163002"/>
            <a:ext cx="4572000" cy="584775"/>
          </a:xfrm>
          <a:prstGeom prst="rect">
            <a:avLst/>
          </a:prstGeom>
        </p:spPr>
        <p:txBody>
          <a:bodyPr>
            <a:spAutoFit/>
          </a:bodyPr>
          <a:lstStyle/>
          <a:p>
            <a:r>
              <a:rPr lang="en-US" sz="1600" b="1" dirty="0"/>
              <a:t>Input:</a:t>
            </a:r>
          </a:p>
          <a:p>
            <a:r>
              <a:rPr lang="en-US" sz="1600" dirty="0"/>
              <a:t>Data from individuals with a particular disease</a:t>
            </a:r>
          </a:p>
        </p:txBody>
      </p:sp>
      <p:sp>
        <p:nvSpPr>
          <p:cNvPr id="5" name="Rectangle 4">
            <a:extLst>
              <a:ext uri="{FF2B5EF4-FFF2-40B4-BE49-F238E27FC236}">
                <a16:creationId xmlns:a16="http://schemas.microsoft.com/office/drawing/2014/main" id="{C39F91EC-F902-8B40-BD7F-CD6116D1A565}"/>
              </a:ext>
            </a:extLst>
          </p:cNvPr>
          <p:cNvSpPr/>
          <p:nvPr/>
        </p:nvSpPr>
        <p:spPr>
          <a:xfrm>
            <a:off x="196493" y="1783487"/>
            <a:ext cx="3960728" cy="830997"/>
          </a:xfrm>
          <a:prstGeom prst="rect">
            <a:avLst/>
          </a:prstGeom>
        </p:spPr>
        <p:txBody>
          <a:bodyPr wrap="square">
            <a:spAutoFit/>
          </a:bodyPr>
          <a:lstStyle/>
          <a:p>
            <a:r>
              <a:rPr lang="en-US" sz="1600" b="1" dirty="0"/>
              <a:t>Output:</a:t>
            </a:r>
          </a:p>
          <a:p>
            <a:r>
              <a:rPr lang="en-US" sz="1600" dirty="0"/>
              <a:t>Individuals clustered on clinically meaningful groups</a:t>
            </a:r>
          </a:p>
        </p:txBody>
      </p:sp>
      <p:pic>
        <p:nvPicPr>
          <p:cNvPr id="38" name="Picture 37">
            <a:extLst>
              <a:ext uri="{FF2B5EF4-FFF2-40B4-BE49-F238E27FC236}">
                <a16:creationId xmlns:a16="http://schemas.microsoft.com/office/drawing/2014/main" id="{77DC126A-0EC4-294D-83EC-4A22DAD99F3B}"/>
              </a:ext>
            </a:extLst>
          </p:cNvPr>
          <p:cNvPicPr>
            <a:picLocks noChangeAspect="1"/>
          </p:cNvPicPr>
          <p:nvPr/>
        </p:nvPicPr>
        <p:blipFill rotWithShape="1">
          <a:blip r:embed="rId7"/>
          <a:srcRect l="50000"/>
          <a:stretch/>
        </p:blipFill>
        <p:spPr>
          <a:xfrm>
            <a:off x="804670" y="2880238"/>
            <a:ext cx="2925181" cy="1989418"/>
          </a:xfrm>
          <a:prstGeom prst="rect">
            <a:avLst/>
          </a:prstGeom>
          <a:solidFill>
            <a:schemeClr val="bg1"/>
          </a:solidFill>
          <a:ln>
            <a:solidFill>
              <a:schemeClr val="accent1"/>
            </a:solidFill>
          </a:ln>
        </p:spPr>
      </p:pic>
      <p:pic>
        <p:nvPicPr>
          <p:cNvPr id="7" name="Picture 6">
            <a:extLst>
              <a:ext uri="{FF2B5EF4-FFF2-40B4-BE49-F238E27FC236}">
                <a16:creationId xmlns:a16="http://schemas.microsoft.com/office/drawing/2014/main" id="{0855AD8D-8500-6841-A4E3-B90611E1C13A}"/>
              </a:ext>
            </a:extLst>
          </p:cNvPr>
          <p:cNvPicPr>
            <a:picLocks noChangeAspect="1"/>
          </p:cNvPicPr>
          <p:nvPr/>
        </p:nvPicPr>
        <p:blipFill>
          <a:blip r:embed="rId8"/>
          <a:stretch>
            <a:fillRect/>
          </a:stretch>
        </p:blipFill>
        <p:spPr>
          <a:xfrm>
            <a:off x="7482101" y="3853656"/>
            <a:ext cx="1016000" cy="1016000"/>
          </a:xfrm>
          <a:prstGeom prst="rect">
            <a:avLst/>
          </a:prstGeom>
        </p:spPr>
      </p:pic>
      <p:pic>
        <p:nvPicPr>
          <p:cNvPr id="8" name="Picture 7">
            <a:extLst>
              <a:ext uri="{FF2B5EF4-FFF2-40B4-BE49-F238E27FC236}">
                <a16:creationId xmlns:a16="http://schemas.microsoft.com/office/drawing/2014/main" id="{C4A1B359-A929-504E-9B59-B2A1E14F75F4}"/>
              </a:ext>
            </a:extLst>
          </p:cNvPr>
          <p:cNvPicPr>
            <a:picLocks noChangeAspect="1"/>
          </p:cNvPicPr>
          <p:nvPr/>
        </p:nvPicPr>
        <p:blipFill>
          <a:blip r:embed="rId9"/>
          <a:stretch>
            <a:fillRect/>
          </a:stretch>
        </p:blipFill>
        <p:spPr>
          <a:xfrm>
            <a:off x="7628450" y="2889740"/>
            <a:ext cx="400661" cy="400661"/>
          </a:xfrm>
          <a:prstGeom prst="rect">
            <a:avLst/>
          </a:prstGeom>
        </p:spPr>
      </p:pic>
      <p:pic>
        <p:nvPicPr>
          <p:cNvPr id="9" name="Picture 8">
            <a:extLst>
              <a:ext uri="{FF2B5EF4-FFF2-40B4-BE49-F238E27FC236}">
                <a16:creationId xmlns:a16="http://schemas.microsoft.com/office/drawing/2014/main" id="{FF6E1FE3-85BB-C047-8098-8A7C79848B7E}"/>
              </a:ext>
            </a:extLst>
          </p:cNvPr>
          <p:cNvPicPr>
            <a:picLocks noChangeAspect="1"/>
          </p:cNvPicPr>
          <p:nvPr/>
        </p:nvPicPr>
        <p:blipFill>
          <a:blip r:embed="rId10"/>
          <a:stretch>
            <a:fillRect/>
          </a:stretch>
        </p:blipFill>
        <p:spPr>
          <a:xfrm>
            <a:off x="7986123" y="2868701"/>
            <a:ext cx="438143" cy="438143"/>
          </a:xfrm>
          <a:prstGeom prst="rect">
            <a:avLst/>
          </a:prstGeom>
        </p:spPr>
      </p:pic>
      <p:grpSp>
        <p:nvGrpSpPr>
          <p:cNvPr id="42" name="Group 41">
            <a:extLst>
              <a:ext uri="{FF2B5EF4-FFF2-40B4-BE49-F238E27FC236}">
                <a16:creationId xmlns:a16="http://schemas.microsoft.com/office/drawing/2014/main" id="{D04405E6-9002-9446-A398-070830294E82}"/>
              </a:ext>
            </a:extLst>
          </p:cNvPr>
          <p:cNvGrpSpPr/>
          <p:nvPr/>
        </p:nvGrpSpPr>
        <p:grpSpPr>
          <a:xfrm>
            <a:off x="5206368" y="3054086"/>
            <a:ext cx="878855" cy="594187"/>
            <a:chOff x="2403961" y="2002295"/>
            <a:chExt cx="1509977" cy="1020883"/>
          </a:xfrm>
        </p:grpSpPr>
        <p:pic>
          <p:nvPicPr>
            <p:cNvPr id="43" name="Picture 42">
              <a:extLst>
                <a:ext uri="{FF2B5EF4-FFF2-40B4-BE49-F238E27FC236}">
                  <a16:creationId xmlns:a16="http://schemas.microsoft.com/office/drawing/2014/main" id="{E3FFFED2-3A82-194E-B69E-F80B6025D173}"/>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44" name="Picture 43">
              <a:extLst>
                <a:ext uri="{FF2B5EF4-FFF2-40B4-BE49-F238E27FC236}">
                  <a16:creationId xmlns:a16="http://schemas.microsoft.com/office/drawing/2014/main" id="{9EC90DFB-A29C-5844-A76F-301DCCA7A3A0}"/>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45" name="Picture 44">
              <a:extLst>
                <a:ext uri="{FF2B5EF4-FFF2-40B4-BE49-F238E27FC236}">
                  <a16:creationId xmlns:a16="http://schemas.microsoft.com/office/drawing/2014/main" id="{5B70F214-A115-C141-8665-108C96E9ED88}"/>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46" name="Picture 45">
              <a:extLst>
                <a:ext uri="{FF2B5EF4-FFF2-40B4-BE49-F238E27FC236}">
                  <a16:creationId xmlns:a16="http://schemas.microsoft.com/office/drawing/2014/main" id="{6F842BDD-809F-694F-90AA-A5AAB5DEA33A}"/>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47" name="Picture 46">
              <a:extLst>
                <a:ext uri="{FF2B5EF4-FFF2-40B4-BE49-F238E27FC236}">
                  <a16:creationId xmlns:a16="http://schemas.microsoft.com/office/drawing/2014/main" id="{22C3ADD2-23BF-0542-9885-4E44FB809A10}"/>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48" name="Content Placeholder 3">
              <a:extLst>
                <a:ext uri="{FF2B5EF4-FFF2-40B4-BE49-F238E27FC236}">
                  <a16:creationId xmlns:a16="http://schemas.microsoft.com/office/drawing/2014/main" id="{CE4285B8-232A-9742-AB3A-CDECA09BAAB8}"/>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49" name="Content Placeholder 3">
              <a:extLst>
                <a:ext uri="{FF2B5EF4-FFF2-40B4-BE49-F238E27FC236}">
                  <a16:creationId xmlns:a16="http://schemas.microsoft.com/office/drawing/2014/main" id="{01BE16DB-3223-654F-85D8-0B2CE23099EB}"/>
                </a:ext>
              </a:extLst>
            </p:cNvPr>
            <p:cNvPicPr>
              <a:picLocks noChangeAspect="1"/>
            </p:cNvPicPr>
            <p:nvPr/>
          </p:nvPicPr>
          <p:blipFill>
            <a:blip r:embed="rId4"/>
            <a:stretch>
              <a:fillRect/>
            </a:stretch>
          </p:blipFill>
          <p:spPr>
            <a:xfrm>
              <a:off x="3362395" y="2324033"/>
              <a:ext cx="551543" cy="551543"/>
            </a:xfrm>
            <a:prstGeom prst="rect">
              <a:avLst/>
            </a:prstGeom>
          </p:spPr>
        </p:pic>
      </p:grpSp>
      <p:grpSp>
        <p:nvGrpSpPr>
          <p:cNvPr id="50" name="Group 49">
            <a:extLst>
              <a:ext uri="{FF2B5EF4-FFF2-40B4-BE49-F238E27FC236}">
                <a16:creationId xmlns:a16="http://schemas.microsoft.com/office/drawing/2014/main" id="{CD211131-26D3-774C-AB26-648A3D535C8D}"/>
              </a:ext>
            </a:extLst>
          </p:cNvPr>
          <p:cNvGrpSpPr/>
          <p:nvPr/>
        </p:nvGrpSpPr>
        <p:grpSpPr>
          <a:xfrm>
            <a:off x="6005232" y="2767255"/>
            <a:ext cx="878855" cy="594187"/>
            <a:chOff x="2403961" y="2002295"/>
            <a:chExt cx="1509977" cy="1020883"/>
          </a:xfrm>
        </p:grpSpPr>
        <p:pic>
          <p:nvPicPr>
            <p:cNvPr id="51" name="Picture 50">
              <a:extLst>
                <a:ext uri="{FF2B5EF4-FFF2-40B4-BE49-F238E27FC236}">
                  <a16:creationId xmlns:a16="http://schemas.microsoft.com/office/drawing/2014/main" id="{3513952B-C59C-BB49-A660-FEA649EFC608}"/>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52" name="Picture 51">
              <a:extLst>
                <a:ext uri="{FF2B5EF4-FFF2-40B4-BE49-F238E27FC236}">
                  <a16:creationId xmlns:a16="http://schemas.microsoft.com/office/drawing/2014/main" id="{99572EF8-95CE-844A-8737-33D798BD3CD7}"/>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53" name="Picture 52">
              <a:extLst>
                <a:ext uri="{FF2B5EF4-FFF2-40B4-BE49-F238E27FC236}">
                  <a16:creationId xmlns:a16="http://schemas.microsoft.com/office/drawing/2014/main" id="{07FC1AE1-60D4-3640-879F-F8812C68FECA}"/>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54" name="Picture 53">
              <a:extLst>
                <a:ext uri="{FF2B5EF4-FFF2-40B4-BE49-F238E27FC236}">
                  <a16:creationId xmlns:a16="http://schemas.microsoft.com/office/drawing/2014/main" id="{8724AA63-2CF9-5344-B64B-1195D3A2FAC0}"/>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70" name="Picture 69">
              <a:extLst>
                <a:ext uri="{FF2B5EF4-FFF2-40B4-BE49-F238E27FC236}">
                  <a16:creationId xmlns:a16="http://schemas.microsoft.com/office/drawing/2014/main" id="{8A677441-E1B5-AA46-A09D-FD00102432B0}"/>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75" name="Content Placeholder 3">
              <a:extLst>
                <a:ext uri="{FF2B5EF4-FFF2-40B4-BE49-F238E27FC236}">
                  <a16:creationId xmlns:a16="http://schemas.microsoft.com/office/drawing/2014/main" id="{E4386420-A163-EF42-ACC1-E97F9159AD0E}"/>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76" name="Content Placeholder 3">
              <a:extLst>
                <a:ext uri="{FF2B5EF4-FFF2-40B4-BE49-F238E27FC236}">
                  <a16:creationId xmlns:a16="http://schemas.microsoft.com/office/drawing/2014/main" id="{3B87196B-2CEF-5B4A-BD54-FB8736963E17}"/>
                </a:ext>
              </a:extLst>
            </p:cNvPr>
            <p:cNvPicPr>
              <a:picLocks noChangeAspect="1"/>
            </p:cNvPicPr>
            <p:nvPr/>
          </p:nvPicPr>
          <p:blipFill>
            <a:blip r:embed="rId4"/>
            <a:stretch>
              <a:fillRect/>
            </a:stretch>
          </p:blipFill>
          <p:spPr>
            <a:xfrm>
              <a:off x="3362395" y="2324033"/>
              <a:ext cx="551543" cy="551543"/>
            </a:xfrm>
            <a:prstGeom prst="rect">
              <a:avLst/>
            </a:prstGeom>
          </p:spPr>
        </p:pic>
      </p:grpSp>
      <p:grpSp>
        <p:nvGrpSpPr>
          <p:cNvPr id="77" name="Group 76">
            <a:extLst>
              <a:ext uri="{FF2B5EF4-FFF2-40B4-BE49-F238E27FC236}">
                <a16:creationId xmlns:a16="http://schemas.microsoft.com/office/drawing/2014/main" id="{11E96C0E-EE81-E34F-9B3F-6903CE2B7A8E}"/>
              </a:ext>
            </a:extLst>
          </p:cNvPr>
          <p:cNvGrpSpPr/>
          <p:nvPr/>
        </p:nvGrpSpPr>
        <p:grpSpPr>
          <a:xfrm>
            <a:off x="5411009" y="2778473"/>
            <a:ext cx="878855" cy="594187"/>
            <a:chOff x="2403961" y="2002295"/>
            <a:chExt cx="1509977" cy="1020883"/>
          </a:xfrm>
        </p:grpSpPr>
        <p:pic>
          <p:nvPicPr>
            <p:cNvPr id="78" name="Picture 77">
              <a:extLst>
                <a:ext uri="{FF2B5EF4-FFF2-40B4-BE49-F238E27FC236}">
                  <a16:creationId xmlns:a16="http://schemas.microsoft.com/office/drawing/2014/main" id="{EEEDC3C9-3D85-DD49-BE70-D055460E6CD9}"/>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79" name="Picture 78">
              <a:extLst>
                <a:ext uri="{FF2B5EF4-FFF2-40B4-BE49-F238E27FC236}">
                  <a16:creationId xmlns:a16="http://schemas.microsoft.com/office/drawing/2014/main" id="{0DFE7068-B283-2743-BDDD-ED4AF9EDC370}"/>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80" name="Picture 79">
              <a:extLst>
                <a:ext uri="{FF2B5EF4-FFF2-40B4-BE49-F238E27FC236}">
                  <a16:creationId xmlns:a16="http://schemas.microsoft.com/office/drawing/2014/main" id="{FD6CBB10-5FF5-B348-9B3A-E3CCDF48538C}"/>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81" name="Picture 80">
              <a:extLst>
                <a:ext uri="{FF2B5EF4-FFF2-40B4-BE49-F238E27FC236}">
                  <a16:creationId xmlns:a16="http://schemas.microsoft.com/office/drawing/2014/main" id="{5FD36661-0699-2A4E-97D4-310DDFFFCD33}"/>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82" name="Picture 81">
              <a:extLst>
                <a:ext uri="{FF2B5EF4-FFF2-40B4-BE49-F238E27FC236}">
                  <a16:creationId xmlns:a16="http://schemas.microsoft.com/office/drawing/2014/main" id="{94047FCB-077E-A44A-8CE6-7B3992019417}"/>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83" name="Content Placeholder 3">
              <a:extLst>
                <a:ext uri="{FF2B5EF4-FFF2-40B4-BE49-F238E27FC236}">
                  <a16:creationId xmlns:a16="http://schemas.microsoft.com/office/drawing/2014/main" id="{74295AA5-9012-3241-9856-B828D60DDB40}"/>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84" name="Content Placeholder 3">
              <a:extLst>
                <a:ext uri="{FF2B5EF4-FFF2-40B4-BE49-F238E27FC236}">
                  <a16:creationId xmlns:a16="http://schemas.microsoft.com/office/drawing/2014/main" id="{35BC2D8F-E699-0F49-BFD2-FFCF2D069D05}"/>
                </a:ext>
              </a:extLst>
            </p:cNvPr>
            <p:cNvPicPr>
              <a:picLocks noChangeAspect="1"/>
            </p:cNvPicPr>
            <p:nvPr/>
          </p:nvPicPr>
          <p:blipFill>
            <a:blip r:embed="rId4"/>
            <a:stretch>
              <a:fillRect/>
            </a:stretch>
          </p:blipFill>
          <p:spPr>
            <a:xfrm>
              <a:off x="3362395" y="2324033"/>
              <a:ext cx="551543" cy="551543"/>
            </a:xfrm>
            <a:prstGeom prst="rect">
              <a:avLst/>
            </a:prstGeom>
          </p:spPr>
        </p:pic>
      </p:grpSp>
      <p:grpSp>
        <p:nvGrpSpPr>
          <p:cNvPr id="85" name="Group 84">
            <a:extLst>
              <a:ext uri="{FF2B5EF4-FFF2-40B4-BE49-F238E27FC236}">
                <a16:creationId xmlns:a16="http://schemas.microsoft.com/office/drawing/2014/main" id="{E159DAFB-13BD-7746-BCA4-402BC350A98A}"/>
              </a:ext>
            </a:extLst>
          </p:cNvPr>
          <p:cNvGrpSpPr/>
          <p:nvPr/>
        </p:nvGrpSpPr>
        <p:grpSpPr>
          <a:xfrm>
            <a:off x="5829590" y="2517515"/>
            <a:ext cx="878855" cy="594187"/>
            <a:chOff x="2403961" y="2002295"/>
            <a:chExt cx="1509977" cy="1020883"/>
          </a:xfrm>
        </p:grpSpPr>
        <p:pic>
          <p:nvPicPr>
            <p:cNvPr id="86" name="Picture 85">
              <a:extLst>
                <a:ext uri="{FF2B5EF4-FFF2-40B4-BE49-F238E27FC236}">
                  <a16:creationId xmlns:a16="http://schemas.microsoft.com/office/drawing/2014/main" id="{1C5945D2-E6DD-604E-A76A-445E916C34AD}"/>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87" name="Picture 86">
              <a:extLst>
                <a:ext uri="{FF2B5EF4-FFF2-40B4-BE49-F238E27FC236}">
                  <a16:creationId xmlns:a16="http://schemas.microsoft.com/office/drawing/2014/main" id="{F3F8FA42-5A08-9B46-89D5-160A156A7DE6}"/>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88" name="Picture 87">
              <a:extLst>
                <a:ext uri="{FF2B5EF4-FFF2-40B4-BE49-F238E27FC236}">
                  <a16:creationId xmlns:a16="http://schemas.microsoft.com/office/drawing/2014/main" id="{A2EFC3BD-BEDB-7F46-A30F-3DA738688D83}"/>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89" name="Picture 88">
              <a:extLst>
                <a:ext uri="{FF2B5EF4-FFF2-40B4-BE49-F238E27FC236}">
                  <a16:creationId xmlns:a16="http://schemas.microsoft.com/office/drawing/2014/main" id="{1849CD90-7BCF-1D4C-BDD7-38DBD441C7AC}"/>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90" name="Picture 89">
              <a:extLst>
                <a:ext uri="{FF2B5EF4-FFF2-40B4-BE49-F238E27FC236}">
                  <a16:creationId xmlns:a16="http://schemas.microsoft.com/office/drawing/2014/main" id="{3FED855C-AE00-4244-9FE5-B978FB32DAE7}"/>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91" name="Content Placeholder 3">
              <a:extLst>
                <a:ext uri="{FF2B5EF4-FFF2-40B4-BE49-F238E27FC236}">
                  <a16:creationId xmlns:a16="http://schemas.microsoft.com/office/drawing/2014/main" id="{4F20601D-D01E-5844-9643-A83D28C6022A}"/>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92" name="Content Placeholder 3">
              <a:extLst>
                <a:ext uri="{FF2B5EF4-FFF2-40B4-BE49-F238E27FC236}">
                  <a16:creationId xmlns:a16="http://schemas.microsoft.com/office/drawing/2014/main" id="{2D11ED4F-1AE7-244D-BF2A-30AACE09058E}"/>
                </a:ext>
              </a:extLst>
            </p:cNvPr>
            <p:cNvPicPr>
              <a:picLocks noChangeAspect="1"/>
            </p:cNvPicPr>
            <p:nvPr/>
          </p:nvPicPr>
          <p:blipFill>
            <a:blip r:embed="rId4"/>
            <a:stretch>
              <a:fillRect/>
            </a:stretch>
          </p:blipFill>
          <p:spPr>
            <a:xfrm>
              <a:off x="3362395" y="2324033"/>
              <a:ext cx="551543" cy="551543"/>
            </a:xfrm>
            <a:prstGeom prst="rect">
              <a:avLst/>
            </a:prstGeom>
          </p:spPr>
        </p:pic>
      </p:grpSp>
      <p:grpSp>
        <p:nvGrpSpPr>
          <p:cNvPr id="93" name="Group 92">
            <a:extLst>
              <a:ext uri="{FF2B5EF4-FFF2-40B4-BE49-F238E27FC236}">
                <a16:creationId xmlns:a16="http://schemas.microsoft.com/office/drawing/2014/main" id="{EF9135D9-0F05-8A4B-B601-9EF62156E565}"/>
              </a:ext>
            </a:extLst>
          </p:cNvPr>
          <p:cNvGrpSpPr/>
          <p:nvPr/>
        </p:nvGrpSpPr>
        <p:grpSpPr>
          <a:xfrm>
            <a:off x="6000499" y="3014893"/>
            <a:ext cx="878855" cy="594187"/>
            <a:chOff x="2403961" y="2002295"/>
            <a:chExt cx="1509977" cy="1020883"/>
          </a:xfrm>
        </p:grpSpPr>
        <p:pic>
          <p:nvPicPr>
            <p:cNvPr id="94" name="Picture 93">
              <a:extLst>
                <a:ext uri="{FF2B5EF4-FFF2-40B4-BE49-F238E27FC236}">
                  <a16:creationId xmlns:a16="http://schemas.microsoft.com/office/drawing/2014/main" id="{305B7008-2C56-264B-BFA1-9FBEC8CA0083}"/>
                </a:ext>
              </a:extLst>
            </p:cNvPr>
            <p:cNvPicPr>
              <a:picLocks noChangeAspect="1"/>
            </p:cNvPicPr>
            <p:nvPr/>
          </p:nvPicPr>
          <p:blipFill>
            <a:blip r:embed="rId3"/>
            <a:stretch>
              <a:fillRect/>
            </a:stretch>
          </p:blipFill>
          <p:spPr>
            <a:xfrm>
              <a:off x="2639018" y="2002295"/>
              <a:ext cx="548640" cy="548640"/>
            </a:xfrm>
            <a:prstGeom prst="rect">
              <a:avLst/>
            </a:prstGeom>
          </p:spPr>
        </p:pic>
        <p:pic>
          <p:nvPicPr>
            <p:cNvPr id="95" name="Picture 94">
              <a:extLst>
                <a:ext uri="{FF2B5EF4-FFF2-40B4-BE49-F238E27FC236}">
                  <a16:creationId xmlns:a16="http://schemas.microsoft.com/office/drawing/2014/main" id="{14396E79-EE89-B141-B5C4-C2F55E390439}"/>
                </a:ext>
              </a:extLst>
            </p:cNvPr>
            <p:cNvPicPr>
              <a:picLocks noChangeAspect="1"/>
            </p:cNvPicPr>
            <p:nvPr/>
          </p:nvPicPr>
          <p:blipFill>
            <a:blip r:embed="rId3"/>
            <a:stretch>
              <a:fillRect/>
            </a:stretch>
          </p:blipFill>
          <p:spPr>
            <a:xfrm>
              <a:off x="2403961" y="2185692"/>
              <a:ext cx="548640" cy="548640"/>
            </a:xfrm>
            <a:prstGeom prst="rect">
              <a:avLst/>
            </a:prstGeom>
          </p:spPr>
        </p:pic>
        <p:pic>
          <p:nvPicPr>
            <p:cNvPr id="96" name="Picture 95">
              <a:extLst>
                <a:ext uri="{FF2B5EF4-FFF2-40B4-BE49-F238E27FC236}">
                  <a16:creationId xmlns:a16="http://schemas.microsoft.com/office/drawing/2014/main" id="{A5A343AD-3C16-0441-ACA5-7DF091520200}"/>
                </a:ext>
              </a:extLst>
            </p:cNvPr>
            <p:cNvPicPr>
              <a:picLocks noChangeAspect="1"/>
            </p:cNvPicPr>
            <p:nvPr/>
          </p:nvPicPr>
          <p:blipFill>
            <a:blip r:embed="rId3"/>
            <a:stretch>
              <a:fillRect/>
            </a:stretch>
          </p:blipFill>
          <p:spPr>
            <a:xfrm>
              <a:off x="3145296" y="2090119"/>
              <a:ext cx="548640" cy="548640"/>
            </a:xfrm>
            <a:prstGeom prst="rect">
              <a:avLst/>
            </a:prstGeom>
          </p:spPr>
        </p:pic>
        <p:pic>
          <p:nvPicPr>
            <p:cNvPr id="97" name="Picture 96">
              <a:extLst>
                <a:ext uri="{FF2B5EF4-FFF2-40B4-BE49-F238E27FC236}">
                  <a16:creationId xmlns:a16="http://schemas.microsoft.com/office/drawing/2014/main" id="{23D997D3-080B-564B-880B-09D556DAD011}"/>
                </a:ext>
              </a:extLst>
            </p:cNvPr>
            <p:cNvPicPr>
              <a:picLocks noChangeAspect="1"/>
            </p:cNvPicPr>
            <p:nvPr/>
          </p:nvPicPr>
          <p:blipFill>
            <a:blip r:embed="rId3"/>
            <a:stretch>
              <a:fillRect/>
            </a:stretch>
          </p:blipFill>
          <p:spPr>
            <a:xfrm>
              <a:off x="2863744" y="2118532"/>
              <a:ext cx="548640" cy="548640"/>
            </a:xfrm>
            <a:prstGeom prst="rect">
              <a:avLst/>
            </a:prstGeom>
          </p:spPr>
        </p:pic>
        <p:pic>
          <p:nvPicPr>
            <p:cNvPr id="98" name="Picture 97">
              <a:extLst>
                <a:ext uri="{FF2B5EF4-FFF2-40B4-BE49-F238E27FC236}">
                  <a16:creationId xmlns:a16="http://schemas.microsoft.com/office/drawing/2014/main" id="{EFE829AD-B2BB-B949-8AE0-0EAFB1A32C51}"/>
                </a:ext>
              </a:extLst>
            </p:cNvPr>
            <p:cNvPicPr>
              <a:picLocks noChangeAspect="1"/>
            </p:cNvPicPr>
            <p:nvPr/>
          </p:nvPicPr>
          <p:blipFill>
            <a:blip r:embed="rId3"/>
            <a:stretch>
              <a:fillRect/>
            </a:stretch>
          </p:blipFill>
          <p:spPr>
            <a:xfrm>
              <a:off x="3054890" y="2433665"/>
              <a:ext cx="548640" cy="548640"/>
            </a:xfrm>
            <a:prstGeom prst="rect">
              <a:avLst/>
            </a:prstGeom>
          </p:spPr>
        </p:pic>
        <p:pic>
          <p:nvPicPr>
            <p:cNvPr id="99" name="Content Placeholder 3">
              <a:extLst>
                <a:ext uri="{FF2B5EF4-FFF2-40B4-BE49-F238E27FC236}">
                  <a16:creationId xmlns:a16="http://schemas.microsoft.com/office/drawing/2014/main" id="{0DC148A8-8A11-FD4A-8423-8B54FC0337A3}"/>
                </a:ext>
              </a:extLst>
            </p:cNvPr>
            <p:cNvPicPr>
              <a:picLocks noChangeAspect="1"/>
            </p:cNvPicPr>
            <p:nvPr/>
          </p:nvPicPr>
          <p:blipFill>
            <a:blip r:embed="rId4"/>
            <a:stretch>
              <a:fillRect/>
            </a:stretch>
          </p:blipFill>
          <p:spPr>
            <a:xfrm>
              <a:off x="2664969" y="2471635"/>
              <a:ext cx="551543" cy="551543"/>
            </a:xfrm>
            <a:prstGeom prst="rect">
              <a:avLst/>
            </a:prstGeom>
          </p:spPr>
        </p:pic>
        <p:pic>
          <p:nvPicPr>
            <p:cNvPr id="100" name="Content Placeholder 3">
              <a:extLst>
                <a:ext uri="{FF2B5EF4-FFF2-40B4-BE49-F238E27FC236}">
                  <a16:creationId xmlns:a16="http://schemas.microsoft.com/office/drawing/2014/main" id="{C9077FC8-7FF3-B84F-BBAC-BDBC03EF279C}"/>
                </a:ext>
              </a:extLst>
            </p:cNvPr>
            <p:cNvPicPr>
              <a:picLocks noChangeAspect="1"/>
            </p:cNvPicPr>
            <p:nvPr/>
          </p:nvPicPr>
          <p:blipFill>
            <a:blip r:embed="rId4"/>
            <a:stretch>
              <a:fillRect/>
            </a:stretch>
          </p:blipFill>
          <p:spPr>
            <a:xfrm>
              <a:off x="3362395" y="2324033"/>
              <a:ext cx="551543" cy="551543"/>
            </a:xfrm>
            <a:prstGeom prst="rect">
              <a:avLst/>
            </a:prstGeom>
          </p:spPr>
        </p:pic>
      </p:grpSp>
      <p:grpSp>
        <p:nvGrpSpPr>
          <p:cNvPr id="101" name="Group 100">
            <a:extLst>
              <a:ext uri="{FF2B5EF4-FFF2-40B4-BE49-F238E27FC236}">
                <a16:creationId xmlns:a16="http://schemas.microsoft.com/office/drawing/2014/main" id="{B49AB55E-7B9A-3742-B46F-6C93EDF24A8A}"/>
              </a:ext>
            </a:extLst>
          </p:cNvPr>
          <p:cNvGrpSpPr/>
          <p:nvPr/>
        </p:nvGrpSpPr>
        <p:grpSpPr>
          <a:xfrm>
            <a:off x="5600141" y="1191002"/>
            <a:ext cx="800233" cy="653416"/>
            <a:chOff x="329771" y="1524430"/>
            <a:chExt cx="1367465" cy="1116579"/>
          </a:xfrm>
        </p:grpSpPr>
        <p:pic>
          <p:nvPicPr>
            <p:cNvPr id="102" name="Picture 101">
              <a:extLst>
                <a:ext uri="{FF2B5EF4-FFF2-40B4-BE49-F238E27FC236}">
                  <a16:creationId xmlns:a16="http://schemas.microsoft.com/office/drawing/2014/main" id="{F5BD638F-DBFA-4548-BEFD-7FECE1A156AC}"/>
                </a:ext>
              </a:extLst>
            </p:cNvPr>
            <p:cNvPicPr>
              <a:picLocks noChangeAspect="1"/>
            </p:cNvPicPr>
            <p:nvPr/>
          </p:nvPicPr>
          <p:blipFill>
            <a:blip r:embed="rId3"/>
            <a:stretch>
              <a:fillRect/>
            </a:stretch>
          </p:blipFill>
          <p:spPr>
            <a:xfrm>
              <a:off x="1029776" y="1524430"/>
              <a:ext cx="548640" cy="548640"/>
            </a:xfrm>
            <a:prstGeom prst="rect">
              <a:avLst/>
            </a:prstGeom>
          </p:spPr>
        </p:pic>
        <p:pic>
          <p:nvPicPr>
            <p:cNvPr id="103" name="Picture 102">
              <a:extLst>
                <a:ext uri="{FF2B5EF4-FFF2-40B4-BE49-F238E27FC236}">
                  <a16:creationId xmlns:a16="http://schemas.microsoft.com/office/drawing/2014/main" id="{8BCE32AC-09E2-C346-9C2D-024E396CE353}"/>
                </a:ext>
              </a:extLst>
            </p:cNvPr>
            <p:cNvPicPr>
              <a:picLocks noChangeAspect="1"/>
            </p:cNvPicPr>
            <p:nvPr/>
          </p:nvPicPr>
          <p:blipFill>
            <a:blip r:embed="rId3"/>
            <a:stretch>
              <a:fillRect/>
            </a:stretch>
          </p:blipFill>
          <p:spPr>
            <a:xfrm>
              <a:off x="329771" y="1754323"/>
              <a:ext cx="548640" cy="548640"/>
            </a:xfrm>
            <a:prstGeom prst="rect">
              <a:avLst/>
            </a:prstGeom>
          </p:spPr>
        </p:pic>
        <p:pic>
          <p:nvPicPr>
            <p:cNvPr id="104" name="Picture 103">
              <a:extLst>
                <a:ext uri="{FF2B5EF4-FFF2-40B4-BE49-F238E27FC236}">
                  <a16:creationId xmlns:a16="http://schemas.microsoft.com/office/drawing/2014/main" id="{849E9A70-81AD-DB49-9B72-FCEAC0AEABCE}"/>
                </a:ext>
              </a:extLst>
            </p:cNvPr>
            <p:cNvPicPr>
              <a:picLocks noChangeAspect="1"/>
            </p:cNvPicPr>
            <p:nvPr/>
          </p:nvPicPr>
          <p:blipFill>
            <a:blip r:embed="rId3"/>
            <a:stretch>
              <a:fillRect/>
            </a:stretch>
          </p:blipFill>
          <p:spPr>
            <a:xfrm>
              <a:off x="1148596" y="1860227"/>
              <a:ext cx="548640" cy="548640"/>
            </a:xfrm>
            <a:prstGeom prst="rect">
              <a:avLst/>
            </a:prstGeom>
          </p:spPr>
        </p:pic>
        <p:pic>
          <p:nvPicPr>
            <p:cNvPr id="105" name="Picture 104">
              <a:extLst>
                <a:ext uri="{FF2B5EF4-FFF2-40B4-BE49-F238E27FC236}">
                  <a16:creationId xmlns:a16="http://schemas.microsoft.com/office/drawing/2014/main" id="{3831D321-23C8-A244-8482-010CB89729F2}"/>
                </a:ext>
              </a:extLst>
            </p:cNvPr>
            <p:cNvPicPr>
              <a:picLocks noChangeAspect="1"/>
            </p:cNvPicPr>
            <p:nvPr/>
          </p:nvPicPr>
          <p:blipFill>
            <a:blip r:embed="rId3"/>
            <a:stretch>
              <a:fillRect/>
            </a:stretch>
          </p:blipFill>
          <p:spPr>
            <a:xfrm>
              <a:off x="712061" y="1547678"/>
              <a:ext cx="548640" cy="548640"/>
            </a:xfrm>
            <a:prstGeom prst="rect">
              <a:avLst/>
            </a:prstGeom>
          </p:spPr>
        </p:pic>
        <p:pic>
          <p:nvPicPr>
            <p:cNvPr id="106" name="Picture 105">
              <a:extLst>
                <a:ext uri="{FF2B5EF4-FFF2-40B4-BE49-F238E27FC236}">
                  <a16:creationId xmlns:a16="http://schemas.microsoft.com/office/drawing/2014/main" id="{2CDD9676-1CE2-FE4A-A698-81AD2ECD3B9A}"/>
                </a:ext>
              </a:extLst>
            </p:cNvPr>
            <p:cNvPicPr>
              <a:picLocks noChangeAspect="1"/>
            </p:cNvPicPr>
            <p:nvPr/>
          </p:nvPicPr>
          <p:blipFill>
            <a:blip r:embed="rId3"/>
            <a:stretch>
              <a:fillRect/>
            </a:stretch>
          </p:blipFill>
          <p:spPr>
            <a:xfrm>
              <a:off x="585491" y="1979048"/>
              <a:ext cx="548640" cy="548640"/>
            </a:xfrm>
            <a:prstGeom prst="rect">
              <a:avLst/>
            </a:prstGeom>
          </p:spPr>
        </p:pic>
        <p:pic>
          <p:nvPicPr>
            <p:cNvPr id="107" name="Picture 106">
              <a:extLst>
                <a:ext uri="{FF2B5EF4-FFF2-40B4-BE49-F238E27FC236}">
                  <a16:creationId xmlns:a16="http://schemas.microsoft.com/office/drawing/2014/main" id="{BF3845D9-413A-F742-A5B4-BA8A48DB84AF}"/>
                </a:ext>
              </a:extLst>
            </p:cNvPr>
            <p:cNvPicPr>
              <a:picLocks noChangeAspect="1"/>
            </p:cNvPicPr>
            <p:nvPr/>
          </p:nvPicPr>
          <p:blipFill>
            <a:blip r:embed="rId3"/>
            <a:stretch>
              <a:fillRect/>
            </a:stretch>
          </p:blipFill>
          <p:spPr>
            <a:xfrm>
              <a:off x="815382" y="1852478"/>
              <a:ext cx="548640" cy="548640"/>
            </a:xfrm>
            <a:prstGeom prst="rect">
              <a:avLst/>
            </a:prstGeom>
          </p:spPr>
        </p:pic>
        <p:pic>
          <p:nvPicPr>
            <p:cNvPr id="108" name="Content Placeholder 3">
              <a:extLst>
                <a:ext uri="{FF2B5EF4-FFF2-40B4-BE49-F238E27FC236}">
                  <a16:creationId xmlns:a16="http://schemas.microsoft.com/office/drawing/2014/main" id="{B01640E7-A2F1-1249-A6CF-DF2A5F18039B}"/>
                </a:ext>
              </a:extLst>
            </p:cNvPr>
            <p:cNvPicPr>
              <a:picLocks noChangeAspect="1"/>
            </p:cNvPicPr>
            <p:nvPr/>
          </p:nvPicPr>
          <p:blipFill>
            <a:blip r:embed="rId4"/>
            <a:stretch>
              <a:fillRect/>
            </a:stretch>
          </p:blipFill>
          <p:spPr>
            <a:xfrm>
              <a:off x="974546" y="2089466"/>
              <a:ext cx="551543" cy="551543"/>
            </a:xfrm>
            <a:prstGeom prst="rect">
              <a:avLst/>
            </a:prstGeom>
          </p:spPr>
        </p:pic>
      </p:grpSp>
      <p:grpSp>
        <p:nvGrpSpPr>
          <p:cNvPr id="109" name="Group 108">
            <a:extLst>
              <a:ext uri="{FF2B5EF4-FFF2-40B4-BE49-F238E27FC236}">
                <a16:creationId xmlns:a16="http://schemas.microsoft.com/office/drawing/2014/main" id="{5AD3F467-C14A-304C-A209-918284780D19}"/>
              </a:ext>
            </a:extLst>
          </p:cNvPr>
          <p:cNvGrpSpPr/>
          <p:nvPr/>
        </p:nvGrpSpPr>
        <p:grpSpPr>
          <a:xfrm>
            <a:off x="5424511" y="1511561"/>
            <a:ext cx="800233" cy="653416"/>
            <a:chOff x="329771" y="1524430"/>
            <a:chExt cx="1367465" cy="1116579"/>
          </a:xfrm>
        </p:grpSpPr>
        <p:pic>
          <p:nvPicPr>
            <p:cNvPr id="110" name="Picture 109">
              <a:extLst>
                <a:ext uri="{FF2B5EF4-FFF2-40B4-BE49-F238E27FC236}">
                  <a16:creationId xmlns:a16="http://schemas.microsoft.com/office/drawing/2014/main" id="{E71CD78D-48E2-C941-BCF7-C8AB97DF5EE3}"/>
                </a:ext>
              </a:extLst>
            </p:cNvPr>
            <p:cNvPicPr>
              <a:picLocks noChangeAspect="1"/>
            </p:cNvPicPr>
            <p:nvPr/>
          </p:nvPicPr>
          <p:blipFill>
            <a:blip r:embed="rId3"/>
            <a:stretch>
              <a:fillRect/>
            </a:stretch>
          </p:blipFill>
          <p:spPr>
            <a:xfrm>
              <a:off x="1029776" y="1524430"/>
              <a:ext cx="548640" cy="548640"/>
            </a:xfrm>
            <a:prstGeom prst="rect">
              <a:avLst/>
            </a:prstGeom>
          </p:spPr>
        </p:pic>
        <p:pic>
          <p:nvPicPr>
            <p:cNvPr id="111" name="Picture 110">
              <a:extLst>
                <a:ext uri="{FF2B5EF4-FFF2-40B4-BE49-F238E27FC236}">
                  <a16:creationId xmlns:a16="http://schemas.microsoft.com/office/drawing/2014/main" id="{AE5C268B-05C3-9D41-8689-CB500420010A}"/>
                </a:ext>
              </a:extLst>
            </p:cNvPr>
            <p:cNvPicPr>
              <a:picLocks noChangeAspect="1"/>
            </p:cNvPicPr>
            <p:nvPr/>
          </p:nvPicPr>
          <p:blipFill>
            <a:blip r:embed="rId3"/>
            <a:stretch>
              <a:fillRect/>
            </a:stretch>
          </p:blipFill>
          <p:spPr>
            <a:xfrm>
              <a:off x="329771" y="1754323"/>
              <a:ext cx="548640" cy="548640"/>
            </a:xfrm>
            <a:prstGeom prst="rect">
              <a:avLst/>
            </a:prstGeom>
          </p:spPr>
        </p:pic>
        <p:pic>
          <p:nvPicPr>
            <p:cNvPr id="112" name="Picture 111">
              <a:extLst>
                <a:ext uri="{FF2B5EF4-FFF2-40B4-BE49-F238E27FC236}">
                  <a16:creationId xmlns:a16="http://schemas.microsoft.com/office/drawing/2014/main" id="{DD21DAD4-A67B-DF40-8B98-C1C4B8F533C9}"/>
                </a:ext>
              </a:extLst>
            </p:cNvPr>
            <p:cNvPicPr>
              <a:picLocks noChangeAspect="1"/>
            </p:cNvPicPr>
            <p:nvPr/>
          </p:nvPicPr>
          <p:blipFill>
            <a:blip r:embed="rId3"/>
            <a:stretch>
              <a:fillRect/>
            </a:stretch>
          </p:blipFill>
          <p:spPr>
            <a:xfrm>
              <a:off x="1148596" y="1860227"/>
              <a:ext cx="548640" cy="548640"/>
            </a:xfrm>
            <a:prstGeom prst="rect">
              <a:avLst/>
            </a:prstGeom>
          </p:spPr>
        </p:pic>
        <p:pic>
          <p:nvPicPr>
            <p:cNvPr id="113" name="Picture 112">
              <a:extLst>
                <a:ext uri="{FF2B5EF4-FFF2-40B4-BE49-F238E27FC236}">
                  <a16:creationId xmlns:a16="http://schemas.microsoft.com/office/drawing/2014/main" id="{C45C4441-41B6-FB47-B647-1764E7DBB184}"/>
                </a:ext>
              </a:extLst>
            </p:cNvPr>
            <p:cNvPicPr>
              <a:picLocks noChangeAspect="1"/>
            </p:cNvPicPr>
            <p:nvPr/>
          </p:nvPicPr>
          <p:blipFill>
            <a:blip r:embed="rId3"/>
            <a:stretch>
              <a:fillRect/>
            </a:stretch>
          </p:blipFill>
          <p:spPr>
            <a:xfrm>
              <a:off x="712061" y="1547678"/>
              <a:ext cx="548640" cy="548640"/>
            </a:xfrm>
            <a:prstGeom prst="rect">
              <a:avLst/>
            </a:prstGeom>
          </p:spPr>
        </p:pic>
        <p:pic>
          <p:nvPicPr>
            <p:cNvPr id="114" name="Picture 113">
              <a:extLst>
                <a:ext uri="{FF2B5EF4-FFF2-40B4-BE49-F238E27FC236}">
                  <a16:creationId xmlns:a16="http://schemas.microsoft.com/office/drawing/2014/main" id="{4CB1D05F-0B1A-1445-946C-714966CB9D51}"/>
                </a:ext>
              </a:extLst>
            </p:cNvPr>
            <p:cNvPicPr>
              <a:picLocks noChangeAspect="1"/>
            </p:cNvPicPr>
            <p:nvPr/>
          </p:nvPicPr>
          <p:blipFill>
            <a:blip r:embed="rId3"/>
            <a:stretch>
              <a:fillRect/>
            </a:stretch>
          </p:blipFill>
          <p:spPr>
            <a:xfrm>
              <a:off x="585491" y="1979048"/>
              <a:ext cx="548640" cy="548640"/>
            </a:xfrm>
            <a:prstGeom prst="rect">
              <a:avLst/>
            </a:prstGeom>
          </p:spPr>
        </p:pic>
        <p:pic>
          <p:nvPicPr>
            <p:cNvPr id="115" name="Picture 114">
              <a:extLst>
                <a:ext uri="{FF2B5EF4-FFF2-40B4-BE49-F238E27FC236}">
                  <a16:creationId xmlns:a16="http://schemas.microsoft.com/office/drawing/2014/main" id="{1D980599-8B09-E94A-8ABE-7223213C32EB}"/>
                </a:ext>
              </a:extLst>
            </p:cNvPr>
            <p:cNvPicPr>
              <a:picLocks noChangeAspect="1"/>
            </p:cNvPicPr>
            <p:nvPr/>
          </p:nvPicPr>
          <p:blipFill>
            <a:blip r:embed="rId3"/>
            <a:stretch>
              <a:fillRect/>
            </a:stretch>
          </p:blipFill>
          <p:spPr>
            <a:xfrm>
              <a:off x="815382" y="1852478"/>
              <a:ext cx="548640" cy="548640"/>
            </a:xfrm>
            <a:prstGeom prst="rect">
              <a:avLst/>
            </a:prstGeom>
          </p:spPr>
        </p:pic>
        <p:pic>
          <p:nvPicPr>
            <p:cNvPr id="116" name="Content Placeholder 3">
              <a:extLst>
                <a:ext uri="{FF2B5EF4-FFF2-40B4-BE49-F238E27FC236}">
                  <a16:creationId xmlns:a16="http://schemas.microsoft.com/office/drawing/2014/main" id="{01BFB069-DAB3-9B43-9180-25B488DBEDA1}"/>
                </a:ext>
              </a:extLst>
            </p:cNvPr>
            <p:cNvPicPr>
              <a:picLocks noChangeAspect="1"/>
            </p:cNvPicPr>
            <p:nvPr/>
          </p:nvPicPr>
          <p:blipFill>
            <a:blip r:embed="rId4"/>
            <a:stretch>
              <a:fillRect/>
            </a:stretch>
          </p:blipFill>
          <p:spPr>
            <a:xfrm>
              <a:off x="974546" y="2089466"/>
              <a:ext cx="551543" cy="551543"/>
            </a:xfrm>
            <a:prstGeom prst="rect">
              <a:avLst/>
            </a:prstGeom>
          </p:spPr>
        </p:pic>
      </p:grpSp>
      <p:grpSp>
        <p:nvGrpSpPr>
          <p:cNvPr id="117" name="Group 116">
            <a:extLst>
              <a:ext uri="{FF2B5EF4-FFF2-40B4-BE49-F238E27FC236}">
                <a16:creationId xmlns:a16="http://schemas.microsoft.com/office/drawing/2014/main" id="{D1B60B92-181E-DA45-A86C-91972DAD41AF}"/>
              </a:ext>
            </a:extLst>
          </p:cNvPr>
          <p:cNvGrpSpPr/>
          <p:nvPr/>
        </p:nvGrpSpPr>
        <p:grpSpPr>
          <a:xfrm>
            <a:off x="5884099" y="1312010"/>
            <a:ext cx="800233" cy="653416"/>
            <a:chOff x="329771" y="1524430"/>
            <a:chExt cx="1367465" cy="1116579"/>
          </a:xfrm>
        </p:grpSpPr>
        <p:pic>
          <p:nvPicPr>
            <p:cNvPr id="118" name="Picture 117">
              <a:extLst>
                <a:ext uri="{FF2B5EF4-FFF2-40B4-BE49-F238E27FC236}">
                  <a16:creationId xmlns:a16="http://schemas.microsoft.com/office/drawing/2014/main" id="{157A98DB-DB27-5747-92E5-138B93646599}"/>
                </a:ext>
              </a:extLst>
            </p:cNvPr>
            <p:cNvPicPr>
              <a:picLocks noChangeAspect="1"/>
            </p:cNvPicPr>
            <p:nvPr/>
          </p:nvPicPr>
          <p:blipFill>
            <a:blip r:embed="rId3"/>
            <a:stretch>
              <a:fillRect/>
            </a:stretch>
          </p:blipFill>
          <p:spPr>
            <a:xfrm>
              <a:off x="1029776" y="1524430"/>
              <a:ext cx="548640" cy="548640"/>
            </a:xfrm>
            <a:prstGeom prst="rect">
              <a:avLst/>
            </a:prstGeom>
          </p:spPr>
        </p:pic>
        <p:pic>
          <p:nvPicPr>
            <p:cNvPr id="119" name="Picture 118">
              <a:extLst>
                <a:ext uri="{FF2B5EF4-FFF2-40B4-BE49-F238E27FC236}">
                  <a16:creationId xmlns:a16="http://schemas.microsoft.com/office/drawing/2014/main" id="{FB0BFC3A-17B5-324B-B3A0-C0CB719D208B}"/>
                </a:ext>
              </a:extLst>
            </p:cNvPr>
            <p:cNvPicPr>
              <a:picLocks noChangeAspect="1"/>
            </p:cNvPicPr>
            <p:nvPr/>
          </p:nvPicPr>
          <p:blipFill>
            <a:blip r:embed="rId3"/>
            <a:stretch>
              <a:fillRect/>
            </a:stretch>
          </p:blipFill>
          <p:spPr>
            <a:xfrm>
              <a:off x="329771" y="1754323"/>
              <a:ext cx="548640" cy="548640"/>
            </a:xfrm>
            <a:prstGeom prst="rect">
              <a:avLst/>
            </a:prstGeom>
          </p:spPr>
        </p:pic>
        <p:pic>
          <p:nvPicPr>
            <p:cNvPr id="120" name="Picture 119">
              <a:extLst>
                <a:ext uri="{FF2B5EF4-FFF2-40B4-BE49-F238E27FC236}">
                  <a16:creationId xmlns:a16="http://schemas.microsoft.com/office/drawing/2014/main" id="{2E3A2198-A101-8640-8758-55A64EADB9C9}"/>
                </a:ext>
              </a:extLst>
            </p:cNvPr>
            <p:cNvPicPr>
              <a:picLocks noChangeAspect="1"/>
            </p:cNvPicPr>
            <p:nvPr/>
          </p:nvPicPr>
          <p:blipFill>
            <a:blip r:embed="rId3"/>
            <a:stretch>
              <a:fillRect/>
            </a:stretch>
          </p:blipFill>
          <p:spPr>
            <a:xfrm>
              <a:off x="1148596" y="1860227"/>
              <a:ext cx="548640" cy="548640"/>
            </a:xfrm>
            <a:prstGeom prst="rect">
              <a:avLst/>
            </a:prstGeom>
          </p:spPr>
        </p:pic>
        <p:pic>
          <p:nvPicPr>
            <p:cNvPr id="121" name="Picture 120">
              <a:extLst>
                <a:ext uri="{FF2B5EF4-FFF2-40B4-BE49-F238E27FC236}">
                  <a16:creationId xmlns:a16="http://schemas.microsoft.com/office/drawing/2014/main" id="{4270B6F6-3D63-0C44-8ED2-7189EE6ED4D6}"/>
                </a:ext>
              </a:extLst>
            </p:cNvPr>
            <p:cNvPicPr>
              <a:picLocks noChangeAspect="1"/>
            </p:cNvPicPr>
            <p:nvPr/>
          </p:nvPicPr>
          <p:blipFill>
            <a:blip r:embed="rId3"/>
            <a:stretch>
              <a:fillRect/>
            </a:stretch>
          </p:blipFill>
          <p:spPr>
            <a:xfrm>
              <a:off x="712061" y="1547678"/>
              <a:ext cx="548640" cy="548640"/>
            </a:xfrm>
            <a:prstGeom prst="rect">
              <a:avLst/>
            </a:prstGeom>
          </p:spPr>
        </p:pic>
        <p:pic>
          <p:nvPicPr>
            <p:cNvPr id="122" name="Picture 121">
              <a:extLst>
                <a:ext uri="{FF2B5EF4-FFF2-40B4-BE49-F238E27FC236}">
                  <a16:creationId xmlns:a16="http://schemas.microsoft.com/office/drawing/2014/main" id="{4347F370-ECF8-004A-AD28-A0D116C0E74A}"/>
                </a:ext>
              </a:extLst>
            </p:cNvPr>
            <p:cNvPicPr>
              <a:picLocks noChangeAspect="1"/>
            </p:cNvPicPr>
            <p:nvPr/>
          </p:nvPicPr>
          <p:blipFill>
            <a:blip r:embed="rId3"/>
            <a:stretch>
              <a:fillRect/>
            </a:stretch>
          </p:blipFill>
          <p:spPr>
            <a:xfrm>
              <a:off x="585491" y="1979048"/>
              <a:ext cx="548640" cy="548640"/>
            </a:xfrm>
            <a:prstGeom prst="rect">
              <a:avLst/>
            </a:prstGeom>
          </p:spPr>
        </p:pic>
        <p:pic>
          <p:nvPicPr>
            <p:cNvPr id="123" name="Picture 122">
              <a:extLst>
                <a:ext uri="{FF2B5EF4-FFF2-40B4-BE49-F238E27FC236}">
                  <a16:creationId xmlns:a16="http://schemas.microsoft.com/office/drawing/2014/main" id="{9A1ECB56-33F1-0544-900F-BA79AD1FE86F}"/>
                </a:ext>
              </a:extLst>
            </p:cNvPr>
            <p:cNvPicPr>
              <a:picLocks noChangeAspect="1"/>
            </p:cNvPicPr>
            <p:nvPr/>
          </p:nvPicPr>
          <p:blipFill>
            <a:blip r:embed="rId3"/>
            <a:stretch>
              <a:fillRect/>
            </a:stretch>
          </p:blipFill>
          <p:spPr>
            <a:xfrm>
              <a:off x="815382" y="1852478"/>
              <a:ext cx="548640" cy="548640"/>
            </a:xfrm>
            <a:prstGeom prst="rect">
              <a:avLst/>
            </a:prstGeom>
          </p:spPr>
        </p:pic>
        <p:pic>
          <p:nvPicPr>
            <p:cNvPr id="124" name="Content Placeholder 3">
              <a:extLst>
                <a:ext uri="{FF2B5EF4-FFF2-40B4-BE49-F238E27FC236}">
                  <a16:creationId xmlns:a16="http://schemas.microsoft.com/office/drawing/2014/main" id="{2DA43954-3C22-B347-943D-84C5214655D2}"/>
                </a:ext>
              </a:extLst>
            </p:cNvPr>
            <p:cNvPicPr>
              <a:picLocks noChangeAspect="1"/>
            </p:cNvPicPr>
            <p:nvPr/>
          </p:nvPicPr>
          <p:blipFill>
            <a:blip r:embed="rId4"/>
            <a:stretch>
              <a:fillRect/>
            </a:stretch>
          </p:blipFill>
          <p:spPr>
            <a:xfrm>
              <a:off x="974546" y="2089466"/>
              <a:ext cx="551543" cy="551543"/>
            </a:xfrm>
            <a:prstGeom prst="rect">
              <a:avLst/>
            </a:prstGeom>
          </p:spPr>
        </p:pic>
      </p:grpSp>
      <p:pic>
        <p:nvPicPr>
          <p:cNvPr id="11" name="Picture 10">
            <a:extLst>
              <a:ext uri="{FF2B5EF4-FFF2-40B4-BE49-F238E27FC236}">
                <a16:creationId xmlns:a16="http://schemas.microsoft.com/office/drawing/2014/main" id="{EC106102-1567-6A4C-B297-6F65E06356D5}"/>
              </a:ext>
            </a:extLst>
          </p:cNvPr>
          <p:cNvPicPr>
            <a:picLocks noChangeAspect="1"/>
          </p:cNvPicPr>
          <p:nvPr/>
        </p:nvPicPr>
        <p:blipFill>
          <a:blip r:embed="rId11">
            <a:duotone>
              <a:prstClr val="black"/>
              <a:schemeClr val="accent2">
                <a:tint val="45000"/>
                <a:satMod val="400000"/>
              </a:schemeClr>
            </a:duotone>
          </a:blip>
          <a:stretch>
            <a:fillRect/>
          </a:stretch>
        </p:blipFill>
        <p:spPr>
          <a:xfrm>
            <a:off x="8142370" y="1155692"/>
            <a:ext cx="923760" cy="923760"/>
          </a:xfrm>
          <a:prstGeom prst="rect">
            <a:avLst/>
          </a:prstGeom>
        </p:spPr>
      </p:pic>
    </p:spTree>
    <p:extLst>
      <p:ext uri="{BB962C8B-B14F-4D97-AF65-F5344CB8AC3E}">
        <p14:creationId xmlns:p14="http://schemas.microsoft.com/office/powerpoint/2010/main" val="19079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D689-C15A-A542-BFAA-706FAC063CF0}"/>
              </a:ext>
            </a:extLst>
          </p:cNvPr>
          <p:cNvSpPr>
            <a:spLocks noGrp="1"/>
          </p:cNvSpPr>
          <p:nvPr>
            <p:ph type="title"/>
          </p:nvPr>
        </p:nvSpPr>
        <p:spPr/>
        <p:txBody>
          <a:bodyPr>
            <a:normAutofit/>
          </a:bodyPr>
          <a:lstStyle/>
          <a:p>
            <a:r>
              <a:rPr lang="en-US" dirty="0"/>
              <a:t>Disease subtyping</a:t>
            </a:r>
          </a:p>
        </p:txBody>
      </p:sp>
      <p:sp>
        <p:nvSpPr>
          <p:cNvPr id="4" name="Slide Number Placeholder 3">
            <a:extLst>
              <a:ext uri="{FF2B5EF4-FFF2-40B4-BE49-F238E27FC236}">
                <a16:creationId xmlns:a16="http://schemas.microsoft.com/office/drawing/2014/main" id="{156E6FD1-9700-B74A-80E0-116E414469E7}"/>
              </a:ext>
            </a:extLst>
          </p:cNvPr>
          <p:cNvSpPr>
            <a:spLocks noGrp="1"/>
          </p:cNvSpPr>
          <p:nvPr>
            <p:ph type="sldNum" sz="quarter" idx="12"/>
          </p:nvPr>
        </p:nvSpPr>
        <p:spPr/>
        <p:txBody>
          <a:bodyPr/>
          <a:lstStyle/>
          <a:p>
            <a:pPr lvl="0"/>
            <a:fld id="{00000000-1234-1234-1234-123412341234}" type="slidenum">
              <a:rPr lang="en" smtClean="0"/>
              <a:pPr lvl="0"/>
              <a:t>4</a:t>
            </a:fld>
            <a:endParaRPr lang="en"/>
          </a:p>
        </p:txBody>
      </p:sp>
      <p:sp>
        <p:nvSpPr>
          <p:cNvPr id="55" name="Right Arrow 54">
            <a:extLst>
              <a:ext uri="{FF2B5EF4-FFF2-40B4-BE49-F238E27FC236}">
                <a16:creationId xmlns:a16="http://schemas.microsoft.com/office/drawing/2014/main" id="{A3E36B9D-5381-4E4F-A7BE-D8C8B8DFEBC3}"/>
              </a:ext>
            </a:extLst>
          </p:cNvPr>
          <p:cNvSpPr/>
          <p:nvPr/>
        </p:nvSpPr>
        <p:spPr>
          <a:xfrm>
            <a:off x="6065976" y="2279173"/>
            <a:ext cx="622852" cy="344556"/>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Content Placeholder 3">
            <a:extLst>
              <a:ext uri="{FF2B5EF4-FFF2-40B4-BE49-F238E27FC236}">
                <a16:creationId xmlns:a16="http://schemas.microsoft.com/office/drawing/2014/main" id="{8F287B5D-BFBD-844C-A4D6-FA96886A46B8}"/>
              </a:ext>
            </a:extLst>
          </p:cNvPr>
          <p:cNvPicPr>
            <a:picLocks noChangeAspect="1"/>
          </p:cNvPicPr>
          <p:nvPr/>
        </p:nvPicPr>
        <p:blipFill>
          <a:blip r:embed="rId3"/>
          <a:stretch>
            <a:fillRect/>
          </a:stretch>
        </p:blipFill>
        <p:spPr>
          <a:xfrm>
            <a:off x="7143820" y="2079422"/>
            <a:ext cx="785743" cy="785743"/>
          </a:xfrm>
          <a:prstGeom prst="rect">
            <a:avLst/>
          </a:prstGeom>
          <a:noFill/>
          <a:ln>
            <a:noFill/>
          </a:ln>
        </p:spPr>
      </p:pic>
      <p:grpSp>
        <p:nvGrpSpPr>
          <p:cNvPr id="25" name="Group 24">
            <a:extLst>
              <a:ext uri="{FF2B5EF4-FFF2-40B4-BE49-F238E27FC236}">
                <a16:creationId xmlns:a16="http://schemas.microsoft.com/office/drawing/2014/main" id="{13414E29-03DC-BB45-A376-E9619566A898}"/>
              </a:ext>
            </a:extLst>
          </p:cNvPr>
          <p:cNvGrpSpPr/>
          <p:nvPr/>
        </p:nvGrpSpPr>
        <p:grpSpPr>
          <a:xfrm>
            <a:off x="701246" y="1424417"/>
            <a:ext cx="1367465" cy="1116579"/>
            <a:chOff x="329771" y="1524430"/>
            <a:chExt cx="1367465" cy="1116579"/>
          </a:xfrm>
        </p:grpSpPr>
        <p:pic>
          <p:nvPicPr>
            <p:cNvPr id="26" name="Picture 25">
              <a:extLst>
                <a:ext uri="{FF2B5EF4-FFF2-40B4-BE49-F238E27FC236}">
                  <a16:creationId xmlns:a16="http://schemas.microsoft.com/office/drawing/2014/main" id="{78880F71-C289-954C-8D14-94B78BEE3860}"/>
                </a:ext>
              </a:extLst>
            </p:cNvPr>
            <p:cNvPicPr>
              <a:picLocks noChangeAspect="1"/>
            </p:cNvPicPr>
            <p:nvPr/>
          </p:nvPicPr>
          <p:blipFill>
            <a:blip r:embed="rId4"/>
            <a:stretch>
              <a:fillRect/>
            </a:stretch>
          </p:blipFill>
          <p:spPr>
            <a:xfrm>
              <a:off x="1029776" y="1524430"/>
              <a:ext cx="548640" cy="548640"/>
            </a:xfrm>
            <a:prstGeom prst="rect">
              <a:avLst/>
            </a:prstGeom>
          </p:spPr>
        </p:pic>
        <p:pic>
          <p:nvPicPr>
            <p:cNvPr id="27" name="Picture 26">
              <a:extLst>
                <a:ext uri="{FF2B5EF4-FFF2-40B4-BE49-F238E27FC236}">
                  <a16:creationId xmlns:a16="http://schemas.microsoft.com/office/drawing/2014/main" id="{4BCA6C06-A464-BF4F-B7A6-5555B3771A38}"/>
                </a:ext>
              </a:extLst>
            </p:cNvPr>
            <p:cNvPicPr>
              <a:picLocks noChangeAspect="1"/>
            </p:cNvPicPr>
            <p:nvPr/>
          </p:nvPicPr>
          <p:blipFill>
            <a:blip r:embed="rId4"/>
            <a:stretch>
              <a:fillRect/>
            </a:stretch>
          </p:blipFill>
          <p:spPr>
            <a:xfrm>
              <a:off x="329771" y="1754323"/>
              <a:ext cx="548640" cy="548640"/>
            </a:xfrm>
            <a:prstGeom prst="rect">
              <a:avLst/>
            </a:prstGeom>
          </p:spPr>
        </p:pic>
        <p:pic>
          <p:nvPicPr>
            <p:cNvPr id="28" name="Picture 27">
              <a:extLst>
                <a:ext uri="{FF2B5EF4-FFF2-40B4-BE49-F238E27FC236}">
                  <a16:creationId xmlns:a16="http://schemas.microsoft.com/office/drawing/2014/main" id="{A8E8A68C-F279-0E4C-AF46-F5FBC23F646B}"/>
                </a:ext>
              </a:extLst>
            </p:cNvPr>
            <p:cNvPicPr>
              <a:picLocks noChangeAspect="1"/>
            </p:cNvPicPr>
            <p:nvPr/>
          </p:nvPicPr>
          <p:blipFill>
            <a:blip r:embed="rId4"/>
            <a:stretch>
              <a:fillRect/>
            </a:stretch>
          </p:blipFill>
          <p:spPr>
            <a:xfrm>
              <a:off x="1148596" y="1860227"/>
              <a:ext cx="548640" cy="548640"/>
            </a:xfrm>
            <a:prstGeom prst="rect">
              <a:avLst/>
            </a:prstGeom>
          </p:spPr>
        </p:pic>
        <p:pic>
          <p:nvPicPr>
            <p:cNvPr id="29" name="Picture 28">
              <a:extLst>
                <a:ext uri="{FF2B5EF4-FFF2-40B4-BE49-F238E27FC236}">
                  <a16:creationId xmlns:a16="http://schemas.microsoft.com/office/drawing/2014/main" id="{488AE6E9-F015-B947-AA97-1FD4ADFA5F30}"/>
                </a:ext>
              </a:extLst>
            </p:cNvPr>
            <p:cNvPicPr>
              <a:picLocks noChangeAspect="1"/>
            </p:cNvPicPr>
            <p:nvPr/>
          </p:nvPicPr>
          <p:blipFill>
            <a:blip r:embed="rId4"/>
            <a:stretch>
              <a:fillRect/>
            </a:stretch>
          </p:blipFill>
          <p:spPr>
            <a:xfrm>
              <a:off x="712061" y="1547678"/>
              <a:ext cx="548640" cy="548640"/>
            </a:xfrm>
            <a:prstGeom prst="rect">
              <a:avLst/>
            </a:prstGeom>
          </p:spPr>
        </p:pic>
        <p:pic>
          <p:nvPicPr>
            <p:cNvPr id="30" name="Picture 29">
              <a:extLst>
                <a:ext uri="{FF2B5EF4-FFF2-40B4-BE49-F238E27FC236}">
                  <a16:creationId xmlns:a16="http://schemas.microsoft.com/office/drawing/2014/main" id="{4714B166-CB97-9E40-B826-E9060527F54C}"/>
                </a:ext>
              </a:extLst>
            </p:cNvPr>
            <p:cNvPicPr>
              <a:picLocks noChangeAspect="1"/>
            </p:cNvPicPr>
            <p:nvPr/>
          </p:nvPicPr>
          <p:blipFill>
            <a:blip r:embed="rId4"/>
            <a:stretch>
              <a:fillRect/>
            </a:stretch>
          </p:blipFill>
          <p:spPr>
            <a:xfrm>
              <a:off x="585491" y="1979048"/>
              <a:ext cx="548640" cy="548640"/>
            </a:xfrm>
            <a:prstGeom prst="rect">
              <a:avLst/>
            </a:prstGeom>
          </p:spPr>
        </p:pic>
        <p:pic>
          <p:nvPicPr>
            <p:cNvPr id="31" name="Picture 30">
              <a:extLst>
                <a:ext uri="{FF2B5EF4-FFF2-40B4-BE49-F238E27FC236}">
                  <a16:creationId xmlns:a16="http://schemas.microsoft.com/office/drawing/2014/main" id="{CB424159-4114-0248-BC24-C1925443D7AB}"/>
                </a:ext>
              </a:extLst>
            </p:cNvPr>
            <p:cNvPicPr>
              <a:picLocks noChangeAspect="1"/>
            </p:cNvPicPr>
            <p:nvPr/>
          </p:nvPicPr>
          <p:blipFill>
            <a:blip r:embed="rId4"/>
            <a:stretch>
              <a:fillRect/>
            </a:stretch>
          </p:blipFill>
          <p:spPr>
            <a:xfrm>
              <a:off x="815382" y="1852478"/>
              <a:ext cx="548640" cy="548640"/>
            </a:xfrm>
            <a:prstGeom prst="rect">
              <a:avLst/>
            </a:prstGeom>
          </p:spPr>
        </p:pic>
        <p:pic>
          <p:nvPicPr>
            <p:cNvPr id="32" name="Content Placeholder 3">
              <a:extLst>
                <a:ext uri="{FF2B5EF4-FFF2-40B4-BE49-F238E27FC236}">
                  <a16:creationId xmlns:a16="http://schemas.microsoft.com/office/drawing/2014/main" id="{990A0AE9-37ED-FD49-BA56-EF71DD6D54B8}"/>
                </a:ext>
              </a:extLst>
            </p:cNvPr>
            <p:cNvPicPr>
              <a:picLocks noChangeAspect="1"/>
            </p:cNvPicPr>
            <p:nvPr/>
          </p:nvPicPr>
          <p:blipFill>
            <a:blip r:embed="rId5"/>
            <a:stretch>
              <a:fillRect/>
            </a:stretch>
          </p:blipFill>
          <p:spPr>
            <a:xfrm>
              <a:off x="974546" y="2089466"/>
              <a:ext cx="551543" cy="551543"/>
            </a:xfrm>
            <a:prstGeom prst="rect">
              <a:avLst/>
            </a:prstGeom>
          </p:spPr>
        </p:pic>
      </p:grpSp>
      <p:grpSp>
        <p:nvGrpSpPr>
          <p:cNvPr id="33" name="Group 32">
            <a:extLst>
              <a:ext uri="{FF2B5EF4-FFF2-40B4-BE49-F238E27FC236}">
                <a16:creationId xmlns:a16="http://schemas.microsoft.com/office/drawing/2014/main" id="{9FB87013-154D-F441-8732-B4387C9A5A3F}"/>
              </a:ext>
            </a:extLst>
          </p:cNvPr>
          <p:cNvGrpSpPr/>
          <p:nvPr/>
        </p:nvGrpSpPr>
        <p:grpSpPr>
          <a:xfrm>
            <a:off x="805918" y="3072611"/>
            <a:ext cx="1655418" cy="1216248"/>
            <a:chOff x="434443" y="3172624"/>
            <a:chExt cx="1655418" cy="1216248"/>
          </a:xfrm>
        </p:grpSpPr>
        <p:pic>
          <p:nvPicPr>
            <p:cNvPr id="34" name="Picture 33">
              <a:extLst>
                <a:ext uri="{FF2B5EF4-FFF2-40B4-BE49-F238E27FC236}">
                  <a16:creationId xmlns:a16="http://schemas.microsoft.com/office/drawing/2014/main" id="{466D0E31-3009-A842-B376-FFDCF963ADB1}"/>
                </a:ext>
              </a:extLst>
            </p:cNvPr>
            <p:cNvPicPr>
              <a:picLocks noChangeAspect="1"/>
            </p:cNvPicPr>
            <p:nvPr/>
          </p:nvPicPr>
          <p:blipFill>
            <a:blip r:embed="rId4"/>
            <a:stretch>
              <a:fillRect/>
            </a:stretch>
          </p:blipFill>
          <p:spPr>
            <a:xfrm>
              <a:off x="1541221" y="3461718"/>
              <a:ext cx="548640" cy="548640"/>
            </a:xfrm>
            <a:prstGeom prst="rect">
              <a:avLst/>
            </a:prstGeom>
          </p:spPr>
        </p:pic>
        <p:pic>
          <p:nvPicPr>
            <p:cNvPr id="35" name="Content Placeholder 3">
              <a:extLst>
                <a:ext uri="{FF2B5EF4-FFF2-40B4-BE49-F238E27FC236}">
                  <a16:creationId xmlns:a16="http://schemas.microsoft.com/office/drawing/2014/main" id="{1C33E116-BFA5-DB48-A801-79C2E0970129}"/>
                </a:ext>
              </a:extLst>
            </p:cNvPr>
            <p:cNvPicPr>
              <a:picLocks noChangeAspect="1"/>
            </p:cNvPicPr>
            <p:nvPr/>
          </p:nvPicPr>
          <p:blipFill>
            <a:blip r:embed="rId5"/>
            <a:stretch>
              <a:fillRect/>
            </a:stretch>
          </p:blipFill>
          <p:spPr>
            <a:xfrm>
              <a:off x="1154867" y="3172624"/>
              <a:ext cx="551543" cy="551543"/>
            </a:xfrm>
            <a:prstGeom prst="rect">
              <a:avLst/>
            </a:prstGeom>
          </p:spPr>
        </p:pic>
        <p:pic>
          <p:nvPicPr>
            <p:cNvPr id="37" name="Content Placeholder 3">
              <a:extLst>
                <a:ext uri="{FF2B5EF4-FFF2-40B4-BE49-F238E27FC236}">
                  <a16:creationId xmlns:a16="http://schemas.microsoft.com/office/drawing/2014/main" id="{574F1DA3-81C2-0B41-B5B4-7635D5591A3A}"/>
                </a:ext>
              </a:extLst>
            </p:cNvPr>
            <p:cNvPicPr>
              <a:picLocks noChangeAspect="1"/>
            </p:cNvPicPr>
            <p:nvPr/>
          </p:nvPicPr>
          <p:blipFill>
            <a:blip r:embed="rId5"/>
            <a:stretch>
              <a:fillRect/>
            </a:stretch>
          </p:blipFill>
          <p:spPr>
            <a:xfrm>
              <a:off x="1007756" y="3837329"/>
              <a:ext cx="551543" cy="551543"/>
            </a:xfrm>
            <a:prstGeom prst="rect">
              <a:avLst/>
            </a:prstGeom>
          </p:spPr>
        </p:pic>
        <p:pic>
          <p:nvPicPr>
            <p:cNvPr id="57" name="Content Placeholder 3">
              <a:extLst>
                <a:ext uri="{FF2B5EF4-FFF2-40B4-BE49-F238E27FC236}">
                  <a16:creationId xmlns:a16="http://schemas.microsoft.com/office/drawing/2014/main" id="{1D844CBE-A3C5-5E49-906F-83C55CECCB30}"/>
                </a:ext>
              </a:extLst>
            </p:cNvPr>
            <p:cNvPicPr>
              <a:picLocks noChangeAspect="1"/>
            </p:cNvPicPr>
            <p:nvPr/>
          </p:nvPicPr>
          <p:blipFill>
            <a:blip r:embed="rId5"/>
            <a:stretch>
              <a:fillRect/>
            </a:stretch>
          </p:blipFill>
          <p:spPr>
            <a:xfrm>
              <a:off x="725220" y="3401285"/>
              <a:ext cx="551543" cy="551543"/>
            </a:xfrm>
            <a:prstGeom prst="rect">
              <a:avLst/>
            </a:prstGeom>
          </p:spPr>
        </p:pic>
        <p:pic>
          <p:nvPicPr>
            <p:cNvPr id="58" name="Content Placeholder 3">
              <a:extLst>
                <a:ext uri="{FF2B5EF4-FFF2-40B4-BE49-F238E27FC236}">
                  <a16:creationId xmlns:a16="http://schemas.microsoft.com/office/drawing/2014/main" id="{9348FA88-6C2A-2048-809A-F794E118BD72}"/>
                </a:ext>
              </a:extLst>
            </p:cNvPr>
            <p:cNvPicPr>
              <a:picLocks noChangeAspect="1"/>
            </p:cNvPicPr>
            <p:nvPr/>
          </p:nvPicPr>
          <p:blipFill>
            <a:blip r:embed="rId5"/>
            <a:stretch>
              <a:fillRect/>
            </a:stretch>
          </p:blipFill>
          <p:spPr>
            <a:xfrm>
              <a:off x="1053515" y="3328345"/>
              <a:ext cx="551543" cy="551543"/>
            </a:xfrm>
            <a:prstGeom prst="rect">
              <a:avLst/>
            </a:prstGeom>
          </p:spPr>
        </p:pic>
        <p:pic>
          <p:nvPicPr>
            <p:cNvPr id="59" name="Content Placeholder 3">
              <a:extLst>
                <a:ext uri="{FF2B5EF4-FFF2-40B4-BE49-F238E27FC236}">
                  <a16:creationId xmlns:a16="http://schemas.microsoft.com/office/drawing/2014/main" id="{DAA80090-F9A1-1941-887C-967DD2DCA100}"/>
                </a:ext>
              </a:extLst>
            </p:cNvPr>
            <p:cNvPicPr>
              <a:picLocks noChangeAspect="1"/>
            </p:cNvPicPr>
            <p:nvPr/>
          </p:nvPicPr>
          <p:blipFill>
            <a:blip r:embed="rId5"/>
            <a:stretch>
              <a:fillRect/>
            </a:stretch>
          </p:blipFill>
          <p:spPr>
            <a:xfrm>
              <a:off x="434443" y="3635237"/>
              <a:ext cx="551543" cy="551543"/>
            </a:xfrm>
            <a:prstGeom prst="rect">
              <a:avLst/>
            </a:prstGeom>
          </p:spPr>
        </p:pic>
        <p:pic>
          <p:nvPicPr>
            <p:cNvPr id="60" name="Content Placeholder 3">
              <a:extLst>
                <a:ext uri="{FF2B5EF4-FFF2-40B4-BE49-F238E27FC236}">
                  <a16:creationId xmlns:a16="http://schemas.microsoft.com/office/drawing/2014/main" id="{FD78D486-0722-F64D-846C-838060B2298A}"/>
                </a:ext>
              </a:extLst>
            </p:cNvPr>
            <p:cNvPicPr>
              <a:picLocks noChangeAspect="1"/>
            </p:cNvPicPr>
            <p:nvPr/>
          </p:nvPicPr>
          <p:blipFill>
            <a:blip r:embed="rId5"/>
            <a:stretch>
              <a:fillRect/>
            </a:stretch>
          </p:blipFill>
          <p:spPr>
            <a:xfrm>
              <a:off x="707509" y="3803996"/>
              <a:ext cx="551543" cy="551543"/>
            </a:xfrm>
            <a:prstGeom prst="rect">
              <a:avLst/>
            </a:prstGeom>
          </p:spPr>
        </p:pic>
        <p:pic>
          <p:nvPicPr>
            <p:cNvPr id="61" name="Content Placeholder 3">
              <a:extLst>
                <a:ext uri="{FF2B5EF4-FFF2-40B4-BE49-F238E27FC236}">
                  <a16:creationId xmlns:a16="http://schemas.microsoft.com/office/drawing/2014/main" id="{C9E45919-39DF-F14F-B8A6-E3F458D821E5}"/>
                </a:ext>
              </a:extLst>
            </p:cNvPr>
            <p:cNvPicPr>
              <a:picLocks noChangeAspect="1"/>
            </p:cNvPicPr>
            <p:nvPr/>
          </p:nvPicPr>
          <p:blipFill>
            <a:blip r:embed="rId5"/>
            <a:stretch>
              <a:fillRect/>
            </a:stretch>
          </p:blipFill>
          <p:spPr>
            <a:xfrm>
              <a:off x="1331992" y="3676688"/>
              <a:ext cx="551543" cy="551543"/>
            </a:xfrm>
            <a:prstGeom prst="rect">
              <a:avLst/>
            </a:prstGeom>
          </p:spPr>
        </p:pic>
      </p:grpSp>
      <p:grpSp>
        <p:nvGrpSpPr>
          <p:cNvPr id="62" name="Group 61">
            <a:extLst>
              <a:ext uri="{FF2B5EF4-FFF2-40B4-BE49-F238E27FC236}">
                <a16:creationId xmlns:a16="http://schemas.microsoft.com/office/drawing/2014/main" id="{E5B82290-743A-984C-A01C-57463DB6F631}"/>
              </a:ext>
            </a:extLst>
          </p:cNvPr>
          <p:cNvGrpSpPr/>
          <p:nvPr/>
        </p:nvGrpSpPr>
        <p:grpSpPr>
          <a:xfrm>
            <a:off x="4604236" y="1988007"/>
            <a:ext cx="1509977" cy="1020883"/>
            <a:chOff x="2403961" y="2002295"/>
            <a:chExt cx="1509977" cy="1020883"/>
          </a:xfrm>
        </p:grpSpPr>
        <p:pic>
          <p:nvPicPr>
            <p:cNvPr id="63" name="Picture 62">
              <a:extLst>
                <a:ext uri="{FF2B5EF4-FFF2-40B4-BE49-F238E27FC236}">
                  <a16:creationId xmlns:a16="http://schemas.microsoft.com/office/drawing/2014/main" id="{418043A4-4DEE-034E-B2C3-0364ADF0508E}"/>
                </a:ext>
              </a:extLst>
            </p:cNvPr>
            <p:cNvPicPr>
              <a:picLocks noChangeAspect="1"/>
            </p:cNvPicPr>
            <p:nvPr/>
          </p:nvPicPr>
          <p:blipFill>
            <a:blip r:embed="rId4"/>
            <a:stretch>
              <a:fillRect/>
            </a:stretch>
          </p:blipFill>
          <p:spPr>
            <a:xfrm>
              <a:off x="2639018" y="2002295"/>
              <a:ext cx="548640" cy="548640"/>
            </a:xfrm>
            <a:prstGeom prst="rect">
              <a:avLst/>
            </a:prstGeom>
          </p:spPr>
        </p:pic>
        <p:pic>
          <p:nvPicPr>
            <p:cNvPr id="64" name="Picture 63">
              <a:extLst>
                <a:ext uri="{FF2B5EF4-FFF2-40B4-BE49-F238E27FC236}">
                  <a16:creationId xmlns:a16="http://schemas.microsoft.com/office/drawing/2014/main" id="{8DFB5F8D-D5F7-BB41-868C-A66CD5EE9CBB}"/>
                </a:ext>
              </a:extLst>
            </p:cNvPr>
            <p:cNvPicPr>
              <a:picLocks noChangeAspect="1"/>
            </p:cNvPicPr>
            <p:nvPr/>
          </p:nvPicPr>
          <p:blipFill>
            <a:blip r:embed="rId4"/>
            <a:stretch>
              <a:fillRect/>
            </a:stretch>
          </p:blipFill>
          <p:spPr>
            <a:xfrm>
              <a:off x="2403961" y="2185692"/>
              <a:ext cx="548640" cy="548640"/>
            </a:xfrm>
            <a:prstGeom prst="rect">
              <a:avLst/>
            </a:prstGeom>
          </p:spPr>
        </p:pic>
        <p:pic>
          <p:nvPicPr>
            <p:cNvPr id="65" name="Picture 64">
              <a:extLst>
                <a:ext uri="{FF2B5EF4-FFF2-40B4-BE49-F238E27FC236}">
                  <a16:creationId xmlns:a16="http://schemas.microsoft.com/office/drawing/2014/main" id="{305C4156-50D8-F54D-8C26-76C3D34CAB52}"/>
                </a:ext>
              </a:extLst>
            </p:cNvPr>
            <p:cNvPicPr>
              <a:picLocks noChangeAspect="1"/>
            </p:cNvPicPr>
            <p:nvPr/>
          </p:nvPicPr>
          <p:blipFill>
            <a:blip r:embed="rId4"/>
            <a:stretch>
              <a:fillRect/>
            </a:stretch>
          </p:blipFill>
          <p:spPr>
            <a:xfrm>
              <a:off x="3145296" y="2090119"/>
              <a:ext cx="548640" cy="548640"/>
            </a:xfrm>
            <a:prstGeom prst="rect">
              <a:avLst/>
            </a:prstGeom>
          </p:spPr>
        </p:pic>
        <p:pic>
          <p:nvPicPr>
            <p:cNvPr id="66" name="Picture 65">
              <a:extLst>
                <a:ext uri="{FF2B5EF4-FFF2-40B4-BE49-F238E27FC236}">
                  <a16:creationId xmlns:a16="http://schemas.microsoft.com/office/drawing/2014/main" id="{712FA721-5298-DA42-84B4-3B15AC97E8BD}"/>
                </a:ext>
              </a:extLst>
            </p:cNvPr>
            <p:cNvPicPr>
              <a:picLocks noChangeAspect="1"/>
            </p:cNvPicPr>
            <p:nvPr/>
          </p:nvPicPr>
          <p:blipFill>
            <a:blip r:embed="rId4"/>
            <a:stretch>
              <a:fillRect/>
            </a:stretch>
          </p:blipFill>
          <p:spPr>
            <a:xfrm>
              <a:off x="2863744" y="2118532"/>
              <a:ext cx="548640" cy="548640"/>
            </a:xfrm>
            <a:prstGeom prst="rect">
              <a:avLst/>
            </a:prstGeom>
          </p:spPr>
        </p:pic>
        <p:pic>
          <p:nvPicPr>
            <p:cNvPr id="67" name="Picture 66">
              <a:extLst>
                <a:ext uri="{FF2B5EF4-FFF2-40B4-BE49-F238E27FC236}">
                  <a16:creationId xmlns:a16="http://schemas.microsoft.com/office/drawing/2014/main" id="{D3CB08AC-0B1C-2547-A81C-978ECAC254C0}"/>
                </a:ext>
              </a:extLst>
            </p:cNvPr>
            <p:cNvPicPr>
              <a:picLocks noChangeAspect="1"/>
            </p:cNvPicPr>
            <p:nvPr/>
          </p:nvPicPr>
          <p:blipFill>
            <a:blip r:embed="rId4"/>
            <a:stretch>
              <a:fillRect/>
            </a:stretch>
          </p:blipFill>
          <p:spPr>
            <a:xfrm>
              <a:off x="3054890" y="2433665"/>
              <a:ext cx="548640" cy="548640"/>
            </a:xfrm>
            <a:prstGeom prst="rect">
              <a:avLst/>
            </a:prstGeom>
          </p:spPr>
        </p:pic>
        <p:pic>
          <p:nvPicPr>
            <p:cNvPr id="68" name="Content Placeholder 3">
              <a:extLst>
                <a:ext uri="{FF2B5EF4-FFF2-40B4-BE49-F238E27FC236}">
                  <a16:creationId xmlns:a16="http://schemas.microsoft.com/office/drawing/2014/main" id="{82133687-8185-184D-B939-6EA68B95CCC8}"/>
                </a:ext>
              </a:extLst>
            </p:cNvPr>
            <p:cNvPicPr>
              <a:picLocks noChangeAspect="1"/>
            </p:cNvPicPr>
            <p:nvPr/>
          </p:nvPicPr>
          <p:blipFill>
            <a:blip r:embed="rId5"/>
            <a:stretch>
              <a:fillRect/>
            </a:stretch>
          </p:blipFill>
          <p:spPr>
            <a:xfrm>
              <a:off x="2664969" y="2471635"/>
              <a:ext cx="551543" cy="551543"/>
            </a:xfrm>
            <a:prstGeom prst="rect">
              <a:avLst/>
            </a:prstGeom>
          </p:spPr>
        </p:pic>
        <p:pic>
          <p:nvPicPr>
            <p:cNvPr id="69" name="Content Placeholder 3">
              <a:extLst>
                <a:ext uri="{FF2B5EF4-FFF2-40B4-BE49-F238E27FC236}">
                  <a16:creationId xmlns:a16="http://schemas.microsoft.com/office/drawing/2014/main" id="{0162ADEF-839A-134F-B75F-804E4125D844}"/>
                </a:ext>
              </a:extLst>
            </p:cNvPr>
            <p:cNvPicPr>
              <a:picLocks noChangeAspect="1"/>
            </p:cNvPicPr>
            <p:nvPr/>
          </p:nvPicPr>
          <p:blipFill>
            <a:blip r:embed="rId5"/>
            <a:stretch>
              <a:fillRect/>
            </a:stretch>
          </p:blipFill>
          <p:spPr>
            <a:xfrm>
              <a:off x="3362395" y="2324033"/>
              <a:ext cx="551543" cy="551543"/>
            </a:xfrm>
            <a:prstGeom prst="rect">
              <a:avLst/>
            </a:prstGeom>
          </p:spPr>
        </p:pic>
      </p:grpSp>
      <p:sp>
        <p:nvSpPr>
          <p:cNvPr id="71" name="Right Arrow 70">
            <a:extLst>
              <a:ext uri="{FF2B5EF4-FFF2-40B4-BE49-F238E27FC236}">
                <a16:creationId xmlns:a16="http://schemas.microsoft.com/office/drawing/2014/main" id="{24C33D59-78E4-4648-B4E4-FE3E1E7C1958}"/>
              </a:ext>
            </a:extLst>
          </p:cNvPr>
          <p:cNvSpPr/>
          <p:nvPr/>
        </p:nvSpPr>
        <p:spPr>
          <a:xfrm>
            <a:off x="2589351" y="3646010"/>
            <a:ext cx="622852" cy="3445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Content Placeholder 3">
            <a:extLst>
              <a:ext uri="{FF2B5EF4-FFF2-40B4-BE49-F238E27FC236}">
                <a16:creationId xmlns:a16="http://schemas.microsoft.com/office/drawing/2014/main" id="{F289071B-C9E4-4B44-A00F-2C0E42F8D04E}"/>
              </a:ext>
            </a:extLst>
          </p:cNvPr>
          <p:cNvPicPr>
            <a:picLocks noChangeAspect="1"/>
          </p:cNvPicPr>
          <p:nvPr/>
        </p:nvPicPr>
        <p:blipFill>
          <a:blip r:embed="rId3"/>
          <a:stretch>
            <a:fillRect/>
          </a:stretch>
        </p:blipFill>
        <p:spPr>
          <a:xfrm>
            <a:off x="3667195" y="3446259"/>
            <a:ext cx="785743" cy="785743"/>
          </a:xfrm>
          <a:prstGeom prst="rect">
            <a:avLst/>
          </a:prstGeom>
          <a:noFill/>
          <a:ln>
            <a:noFill/>
          </a:ln>
        </p:spPr>
      </p:pic>
      <p:sp>
        <p:nvSpPr>
          <p:cNvPr id="73" name="Right Arrow 72">
            <a:extLst>
              <a:ext uri="{FF2B5EF4-FFF2-40B4-BE49-F238E27FC236}">
                <a16:creationId xmlns:a16="http://schemas.microsoft.com/office/drawing/2014/main" id="{D05565F5-20BD-0F4C-B35D-1EE7AC18D71D}"/>
              </a:ext>
            </a:extLst>
          </p:cNvPr>
          <p:cNvSpPr/>
          <p:nvPr/>
        </p:nvSpPr>
        <p:spPr>
          <a:xfrm>
            <a:off x="2113101" y="1712435"/>
            <a:ext cx="622852" cy="344556"/>
          </a:xfrm>
          <a:prstGeom prst="rightArrow">
            <a:avLst/>
          </a:prstGeom>
          <a:solidFill>
            <a:schemeClr val="tx1">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Content Placeholder 3">
            <a:extLst>
              <a:ext uri="{FF2B5EF4-FFF2-40B4-BE49-F238E27FC236}">
                <a16:creationId xmlns:a16="http://schemas.microsoft.com/office/drawing/2014/main" id="{425CA449-2D7E-224E-95F2-5E7AD47BD343}"/>
              </a:ext>
            </a:extLst>
          </p:cNvPr>
          <p:cNvPicPr>
            <a:picLocks noChangeAspect="1"/>
          </p:cNvPicPr>
          <p:nvPr/>
        </p:nvPicPr>
        <p:blipFill>
          <a:blip r:embed="rId3"/>
          <a:stretch>
            <a:fillRect/>
          </a:stretch>
        </p:blipFill>
        <p:spPr>
          <a:xfrm>
            <a:off x="3190945" y="1512684"/>
            <a:ext cx="785743" cy="785743"/>
          </a:xfrm>
          <a:prstGeom prst="rect">
            <a:avLst/>
          </a:prstGeom>
          <a:noFill/>
          <a:ln>
            <a:noFill/>
          </a:ln>
        </p:spPr>
      </p:pic>
      <p:grpSp>
        <p:nvGrpSpPr>
          <p:cNvPr id="6" name="Group 5">
            <a:extLst>
              <a:ext uri="{FF2B5EF4-FFF2-40B4-BE49-F238E27FC236}">
                <a16:creationId xmlns:a16="http://schemas.microsoft.com/office/drawing/2014/main" id="{EE379F41-320C-1946-9903-DA01BD87D722}"/>
              </a:ext>
            </a:extLst>
          </p:cNvPr>
          <p:cNvGrpSpPr/>
          <p:nvPr/>
        </p:nvGrpSpPr>
        <p:grpSpPr>
          <a:xfrm>
            <a:off x="1340565" y="1128714"/>
            <a:ext cx="6446122" cy="3189286"/>
            <a:chOff x="1340565" y="1128714"/>
            <a:chExt cx="6446122" cy="3189286"/>
          </a:xfrm>
        </p:grpSpPr>
        <p:pic>
          <p:nvPicPr>
            <p:cNvPr id="38" name="Picture 37">
              <a:extLst>
                <a:ext uri="{FF2B5EF4-FFF2-40B4-BE49-F238E27FC236}">
                  <a16:creationId xmlns:a16="http://schemas.microsoft.com/office/drawing/2014/main" id="{18A8472A-CEAA-A94F-BD70-0443CA925BE6}"/>
                </a:ext>
              </a:extLst>
            </p:cNvPr>
            <p:cNvPicPr>
              <a:picLocks noChangeAspect="1"/>
            </p:cNvPicPr>
            <p:nvPr/>
          </p:nvPicPr>
          <p:blipFill rotWithShape="1">
            <a:blip r:embed="rId6"/>
            <a:srcRect b="5836"/>
            <a:stretch/>
          </p:blipFill>
          <p:spPr>
            <a:xfrm>
              <a:off x="1340565" y="1128714"/>
              <a:ext cx="6446122" cy="3189286"/>
            </a:xfrm>
            <a:prstGeom prst="rect">
              <a:avLst/>
            </a:prstGeom>
            <a:ln>
              <a:solidFill>
                <a:schemeClr val="accent1"/>
              </a:solidFill>
            </a:ln>
          </p:spPr>
        </p:pic>
        <p:sp>
          <p:nvSpPr>
            <p:cNvPr id="3" name="Oval 2">
              <a:extLst>
                <a:ext uri="{FF2B5EF4-FFF2-40B4-BE49-F238E27FC236}">
                  <a16:creationId xmlns:a16="http://schemas.microsoft.com/office/drawing/2014/main" id="{6D9C3EFD-C62B-6240-BD35-1E4E890D27DA}"/>
                </a:ext>
              </a:extLst>
            </p:cNvPr>
            <p:cNvSpPr/>
            <p:nvPr/>
          </p:nvSpPr>
          <p:spPr>
            <a:xfrm>
              <a:off x="3711893" y="2936240"/>
              <a:ext cx="1317307" cy="135128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rPr>
                <a:t>?</a:t>
              </a:r>
              <a:endParaRPr lang="en-US" sz="2000" b="1" dirty="0">
                <a:solidFill>
                  <a:srgbClr val="C00000"/>
                </a:solidFill>
              </a:endParaRPr>
            </a:p>
          </p:txBody>
        </p:sp>
      </p:grpSp>
      <p:sp>
        <p:nvSpPr>
          <p:cNvPr id="5" name="TextBox 4">
            <a:extLst>
              <a:ext uri="{FF2B5EF4-FFF2-40B4-BE49-F238E27FC236}">
                <a16:creationId xmlns:a16="http://schemas.microsoft.com/office/drawing/2014/main" id="{76F7F5A8-44BC-6A47-A62C-FD027DB0AE7E}"/>
              </a:ext>
            </a:extLst>
          </p:cNvPr>
          <p:cNvSpPr txBox="1"/>
          <p:nvPr/>
        </p:nvSpPr>
        <p:spPr>
          <a:xfrm>
            <a:off x="3140577" y="4425042"/>
            <a:ext cx="2536272" cy="400110"/>
          </a:xfrm>
          <a:prstGeom prst="rect">
            <a:avLst/>
          </a:prstGeom>
          <a:noFill/>
        </p:spPr>
        <p:txBody>
          <a:bodyPr wrap="none" rtlCol="0">
            <a:spAutoFit/>
          </a:bodyPr>
          <a:lstStyle/>
          <a:p>
            <a:pPr algn="ctr"/>
            <a:r>
              <a:rPr lang="en-US" sz="2000" b="1" dirty="0">
                <a:latin typeface="Shree Devanagari 714" panose="02000600000000000000" pitchFamily="2" charset="0"/>
                <a:cs typeface="Shree Devanagari 714" panose="02000600000000000000" pitchFamily="2" charset="0"/>
              </a:rPr>
              <a:t>DATA INTEGRATION</a:t>
            </a:r>
          </a:p>
        </p:txBody>
      </p:sp>
    </p:spTree>
    <p:extLst>
      <p:ext uri="{BB962C8B-B14F-4D97-AF65-F5344CB8AC3E}">
        <p14:creationId xmlns:p14="http://schemas.microsoft.com/office/powerpoint/2010/main" val="320980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4367B-A16F-48B4-B09F-BAE15AD9938F}"/>
              </a:ext>
            </a:extLst>
          </p:cNvPr>
          <p:cNvSpPr>
            <a:spLocks noGrp="1"/>
          </p:cNvSpPr>
          <p:nvPr>
            <p:ph type="title"/>
          </p:nvPr>
        </p:nvSpPr>
        <p:spPr>
          <a:xfrm>
            <a:off x="0" y="88653"/>
            <a:ext cx="8825400" cy="875014"/>
          </a:xfrm>
        </p:spPr>
        <p:txBody>
          <a:bodyPr>
            <a:normAutofit fontScale="90000"/>
          </a:bodyPr>
          <a:lstStyle/>
          <a:p>
            <a:r>
              <a:rPr lang="en-US" dirty="0"/>
              <a:t>CLIGEN: unsupervised approach for disease subtyping based on </a:t>
            </a:r>
            <a:r>
              <a:rPr lang="en-US" dirty="0" err="1"/>
              <a:t>CLInical</a:t>
            </a:r>
            <a:r>
              <a:rPr lang="en-US" dirty="0"/>
              <a:t> and </a:t>
            </a:r>
            <a:r>
              <a:rPr lang="en-US" dirty="0" err="1"/>
              <a:t>GENetic</a:t>
            </a:r>
            <a:r>
              <a:rPr lang="en-US" dirty="0"/>
              <a:t> data</a:t>
            </a:r>
          </a:p>
        </p:txBody>
      </p:sp>
      <p:graphicFrame>
        <p:nvGraphicFramePr>
          <p:cNvPr id="4" name="Content Placeholder 3">
            <a:extLst>
              <a:ext uri="{FF2B5EF4-FFF2-40B4-BE49-F238E27FC236}">
                <a16:creationId xmlns:a16="http://schemas.microsoft.com/office/drawing/2014/main" id="{007A3101-BEF4-1B4B-8281-32BA3F177C36}"/>
              </a:ext>
            </a:extLst>
          </p:cNvPr>
          <p:cNvGraphicFramePr>
            <a:graphicFrameLocks noGrp="1"/>
          </p:cNvGraphicFramePr>
          <p:nvPr>
            <p:ph idx="1"/>
            <p:extLst>
              <p:ext uri="{D42A27DB-BD31-4B8C-83A1-F6EECF244321}">
                <p14:modId xmlns:p14="http://schemas.microsoft.com/office/powerpoint/2010/main" val="2407513530"/>
              </p:ext>
            </p:extLst>
          </p:nvPr>
        </p:nvGraphicFramePr>
        <p:xfrm>
          <a:off x="609600" y="1324303"/>
          <a:ext cx="3985523" cy="3155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Placeholder 12">
            <a:extLst>
              <a:ext uri="{FF2B5EF4-FFF2-40B4-BE49-F238E27FC236}">
                <a16:creationId xmlns:a16="http://schemas.microsoft.com/office/drawing/2014/main" id="{AF1256C3-246F-024B-97B3-71453745AF2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grpSp>
        <p:nvGrpSpPr>
          <p:cNvPr id="6" name="Group 5">
            <a:extLst>
              <a:ext uri="{FF2B5EF4-FFF2-40B4-BE49-F238E27FC236}">
                <a16:creationId xmlns:a16="http://schemas.microsoft.com/office/drawing/2014/main" id="{2F783C1A-EB45-7E4A-B6CB-035A253AFB28}"/>
              </a:ext>
            </a:extLst>
          </p:cNvPr>
          <p:cNvGrpSpPr/>
          <p:nvPr/>
        </p:nvGrpSpPr>
        <p:grpSpPr>
          <a:xfrm>
            <a:off x="4412700" y="1528752"/>
            <a:ext cx="4433020" cy="2746199"/>
            <a:chOff x="719851" y="231456"/>
            <a:chExt cx="4831080" cy="3108960"/>
          </a:xfrm>
        </p:grpSpPr>
        <p:sp>
          <p:nvSpPr>
            <p:cNvPr id="7" name="Oval 6">
              <a:extLst>
                <a:ext uri="{FF2B5EF4-FFF2-40B4-BE49-F238E27FC236}">
                  <a16:creationId xmlns:a16="http://schemas.microsoft.com/office/drawing/2014/main" id="{CC183F1C-A3A0-5047-BBF5-F86736F7F163}"/>
                </a:ext>
              </a:extLst>
            </p:cNvPr>
            <p:cNvSpPr/>
            <p:nvPr/>
          </p:nvSpPr>
          <p:spPr>
            <a:xfrm>
              <a:off x="1930777" y="581322"/>
              <a:ext cx="2409229" cy="2409229"/>
            </a:xfrm>
            <a:prstGeom prst="ellipse">
              <a:avLst/>
            </a:prstGeom>
          </p:spPr>
          <p:style>
            <a:lnRef idx="2">
              <a:schemeClr val="accent3">
                <a:shade val="50000"/>
              </a:schemeClr>
            </a:lnRef>
            <a:fillRef idx="1">
              <a:schemeClr val="accent3"/>
            </a:fillRef>
            <a:effectRef idx="0">
              <a:schemeClr val="accent3"/>
            </a:effectRef>
            <a:fontRef idx="minor">
              <a:schemeClr val="lt1"/>
            </a:fontRef>
          </p:style>
        </p:sp>
        <p:sp>
          <p:nvSpPr>
            <p:cNvPr id="8" name="Oval 4">
              <a:extLst>
                <a:ext uri="{FF2B5EF4-FFF2-40B4-BE49-F238E27FC236}">
                  <a16:creationId xmlns:a16="http://schemas.microsoft.com/office/drawing/2014/main" id="{22B10F1C-5E2D-F24B-8EE2-378683B9F15D}"/>
                </a:ext>
              </a:extLst>
            </p:cNvPr>
            <p:cNvSpPr txBox="1"/>
            <p:nvPr/>
          </p:nvSpPr>
          <p:spPr>
            <a:xfrm>
              <a:off x="719851" y="231456"/>
              <a:ext cx="4831080" cy="3108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algn="ctr" defTabSz="1400175">
                <a:lnSpc>
                  <a:spcPct val="90000"/>
                </a:lnSpc>
                <a:spcBef>
                  <a:spcPct val="0"/>
                </a:spcBef>
                <a:spcAft>
                  <a:spcPct val="35000"/>
                </a:spcAft>
              </a:pPr>
              <a:r>
                <a:rPr lang="en-US" sz="3000" dirty="0">
                  <a:solidFill>
                    <a:sysClr val="windowText" lastClr="000000"/>
                  </a:solidFill>
                </a:rPr>
                <a:t>disease</a:t>
              </a:r>
            </a:p>
            <a:p>
              <a:pPr algn="ctr" defTabSz="1400175">
                <a:lnSpc>
                  <a:spcPct val="90000"/>
                </a:lnSpc>
                <a:spcBef>
                  <a:spcPct val="0"/>
                </a:spcBef>
                <a:spcAft>
                  <a:spcPct val="35000"/>
                </a:spcAft>
              </a:pPr>
              <a:r>
                <a:rPr lang="en-US" sz="3000" dirty="0">
                  <a:solidFill>
                    <a:sysClr val="windowText" lastClr="000000"/>
                  </a:solidFill>
                </a:rPr>
                <a:t>subtypes</a:t>
              </a:r>
            </a:p>
          </p:txBody>
        </p:sp>
      </p:grpSp>
      <p:grpSp>
        <p:nvGrpSpPr>
          <p:cNvPr id="14" name="Group 13">
            <a:extLst>
              <a:ext uri="{FF2B5EF4-FFF2-40B4-BE49-F238E27FC236}">
                <a16:creationId xmlns:a16="http://schemas.microsoft.com/office/drawing/2014/main" id="{5BFD3D01-65FA-2748-B216-A314125051CE}"/>
              </a:ext>
            </a:extLst>
          </p:cNvPr>
          <p:cNvGrpSpPr/>
          <p:nvPr/>
        </p:nvGrpSpPr>
        <p:grpSpPr>
          <a:xfrm>
            <a:off x="4895627" y="2696256"/>
            <a:ext cx="351504" cy="411193"/>
            <a:chOff x="1274277" y="1371953"/>
            <a:chExt cx="351504" cy="411193"/>
          </a:xfrm>
          <a:solidFill>
            <a:schemeClr val="bg2">
              <a:lumMod val="75000"/>
            </a:schemeClr>
          </a:solidFill>
        </p:grpSpPr>
        <p:sp>
          <p:nvSpPr>
            <p:cNvPr id="15" name="Right Arrow 14">
              <a:extLst>
                <a:ext uri="{FF2B5EF4-FFF2-40B4-BE49-F238E27FC236}">
                  <a16:creationId xmlns:a16="http://schemas.microsoft.com/office/drawing/2014/main" id="{96903D06-0214-C84C-979A-C4551FD11762}"/>
                </a:ext>
              </a:extLst>
            </p:cNvPr>
            <p:cNvSpPr/>
            <p:nvPr/>
          </p:nvSpPr>
          <p:spPr>
            <a:xfrm>
              <a:off x="1274277" y="1371953"/>
              <a:ext cx="351504" cy="411193"/>
            </a:xfrm>
            <a:prstGeom prst="rightArrow">
              <a:avLst>
                <a:gd name="adj1" fmla="val 60000"/>
                <a:gd name="adj2" fmla="val 50000"/>
              </a:avLst>
            </a:prstGeom>
            <a:grpFill/>
          </p:spPr>
          <p:style>
            <a:lnRef idx="0">
              <a:schemeClr val="lt1">
                <a:hueOff val="0"/>
                <a:satOff val="0"/>
                <a:lumOff val="0"/>
                <a:alphaOff val="0"/>
              </a:schemeClr>
            </a:lnRef>
            <a:fillRef idx="1">
              <a:schemeClr val="accent2">
                <a:hueOff val="3240090"/>
                <a:satOff val="451"/>
                <a:lumOff val="392"/>
                <a:alphaOff val="0"/>
              </a:schemeClr>
            </a:fillRef>
            <a:effectRef idx="0">
              <a:schemeClr val="accent2">
                <a:hueOff val="3240090"/>
                <a:satOff val="451"/>
                <a:lumOff val="392"/>
                <a:alphaOff val="0"/>
              </a:schemeClr>
            </a:effectRef>
            <a:fontRef idx="minor">
              <a:schemeClr val="lt1"/>
            </a:fontRef>
          </p:style>
        </p:sp>
        <p:sp>
          <p:nvSpPr>
            <p:cNvPr id="16" name="Right Arrow 4">
              <a:extLst>
                <a:ext uri="{FF2B5EF4-FFF2-40B4-BE49-F238E27FC236}">
                  <a16:creationId xmlns:a16="http://schemas.microsoft.com/office/drawing/2014/main" id="{205BBF6B-A3D0-4842-B4B8-57361D2BADDD}"/>
                </a:ext>
              </a:extLst>
            </p:cNvPr>
            <p:cNvSpPr txBox="1"/>
            <p:nvPr/>
          </p:nvSpPr>
          <p:spPr>
            <a:xfrm>
              <a:off x="1274277" y="1454192"/>
              <a:ext cx="246053" cy="2467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p:txBody>
        </p:sp>
      </p:grpSp>
    </p:spTree>
    <p:extLst>
      <p:ext uri="{BB962C8B-B14F-4D97-AF65-F5344CB8AC3E}">
        <p14:creationId xmlns:p14="http://schemas.microsoft.com/office/powerpoint/2010/main" val="245921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CLIGEN</a:t>
            </a:r>
          </a:p>
        </p:txBody>
      </p:sp>
      <p:sp>
        <p:nvSpPr>
          <p:cNvPr id="4" name="Slide Number Placeholder 3">
            <a:extLst>
              <a:ext uri="{FF2B5EF4-FFF2-40B4-BE49-F238E27FC236}">
                <a16:creationId xmlns:a16="http://schemas.microsoft.com/office/drawing/2014/main" id="{EEA12C9F-5456-EB42-83E8-BB9FAFF0AABB}"/>
              </a:ext>
            </a:extLst>
          </p:cNvPr>
          <p:cNvSpPr>
            <a:spLocks noGrp="1"/>
          </p:cNvSpPr>
          <p:nvPr>
            <p:ph type="sldNum" sz="quarter" idx="12"/>
          </p:nvPr>
        </p:nvSpPr>
        <p:spPr/>
        <p:txBody>
          <a:bodyPr/>
          <a:lstStyle/>
          <a:p>
            <a:fld id="{0FB56013-B943-42BA-886F-6F9D4EB85E9D}" type="slidenum">
              <a:rPr lang="en-US" smtClean="0"/>
              <a:t>6</a:t>
            </a:fld>
            <a:endParaRPr lang="en-US"/>
          </a:p>
        </p:txBody>
      </p:sp>
      <p:pic>
        <p:nvPicPr>
          <p:cNvPr id="5" name="Content Placeholder 4">
            <a:extLst>
              <a:ext uri="{FF2B5EF4-FFF2-40B4-BE49-F238E27FC236}">
                <a16:creationId xmlns:a16="http://schemas.microsoft.com/office/drawing/2014/main" id="{90CE870A-BF6F-3540-91AE-CD03A5F6B098}"/>
              </a:ext>
            </a:extLst>
          </p:cNvPr>
          <p:cNvPicPr>
            <a:picLocks noGrp="1" noChangeAspect="1"/>
          </p:cNvPicPr>
          <p:nvPr>
            <p:ph idx="1"/>
          </p:nvPr>
        </p:nvPicPr>
        <p:blipFill>
          <a:blip r:embed="rId3"/>
          <a:srcRect/>
          <a:stretch/>
        </p:blipFill>
        <p:spPr>
          <a:xfrm>
            <a:off x="228600" y="1752214"/>
            <a:ext cx="8769926" cy="1664879"/>
          </a:xfrm>
        </p:spPr>
      </p:pic>
    </p:spTree>
    <p:extLst>
      <p:ext uri="{BB962C8B-B14F-4D97-AF65-F5344CB8AC3E}">
        <p14:creationId xmlns:p14="http://schemas.microsoft.com/office/powerpoint/2010/main" val="4056553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DE79-6704-C246-B7D7-5D36BCE6E46E}"/>
              </a:ext>
            </a:extLst>
          </p:cNvPr>
          <p:cNvSpPr>
            <a:spLocks noGrp="1"/>
          </p:cNvSpPr>
          <p:nvPr>
            <p:ph type="title"/>
          </p:nvPr>
        </p:nvSpPr>
        <p:spPr>
          <a:xfrm>
            <a:off x="628650" y="0"/>
            <a:ext cx="7886700" cy="994172"/>
          </a:xfrm>
        </p:spPr>
        <p:txBody>
          <a:bodyPr/>
          <a:lstStyle/>
          <a:p>
            <a:pPr algn="ctr"/>
            <a:r>
              <a:rPr lang="en-US" dirty="0"/>
              <a:t>Preprocessing and tensor construction</a:t>
            </a:r>
          </a:p>
        </p:txBody>
      </p:sp>
      <p:sp>
        <p:nvSpPr>
          <p:cNvPr id="4" name="Slide Number Placeholder 3">
            <a:extLst>
              <a:ext uri="{FF2B5EF4-FFF2-40B4-BE49-F238E27FC236}">
                <a16:creationId xmlns:a16="http://schemas.microsoft.com/office/drawing/2014/main" id="{24861B47-9136-DE45-848A-8C402148CCA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5" name="Picture 4">
            <a:extLst>
              <a:ext uri="{FF2B5EF4-FFF2-40B4-BE49-F238E27FC236}">
                <a16:creationId xmlns:a16="http://schemas.microsoft.com/office/drawing/2014/main" id="{D490D191-3B5B-914B-B0C0-F473F694A272}"/>
              </a:ext>
            </a:extLst>
          </p:cNvPr>
          <p:cNvPicPr>
            <a:picLocks noChangeAspect="1"/>
          </p:cNvPicPr>
          <p:nvPr/>
        </p:nvPicPr>
        <p:blipFill>
          <a:blip r:embed="rId2"/>
          <a:stretch>
            <a:fillRect/>
          </a:stretch>
        </p:blipFill>
        <p:spPr>
          <a:xfrm>
            <a:off x="711200" y="1237191"/>
            <a:ext cx="7233920" cy="3830893"/>
          </a:xfrm>
          <a:prstGeom prst="rect">
            <a:avLst/>
          </a:prstGeom>
        </p:spPr>
      </p:pic>
    </p:spTree>
    <p:extLst>
      <p:ext uri="{BB962C8B-B14F-4D97-AF65-F5344CB8AC3E}">
        <p14:creationId xmlns:p14="http://schemas.microsoft.com/office/powerpoint/2010/main" val="3655907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7">
            <a:extLst>
              <a:ext uri="{FF2B5EF4-FFF2-40B4-BE49-F238E27FC236}">
                <a16:creationId xmlns:a16="http://schemas.microsoft.com/office/drawing/2014/main" id="{97E1F17C-4EB3-4970-AA8E-C972CF0456AB}"/>
              </a:ext>
            </a:extLst>
          </p:cNvPr>
          <p:cNvSpPr txBox="1"/>
          <p:nvPr/>
        </p:nvSpPr>
        <p:spPr>
          <a:xfrm>
            <a:off x="5473109" y="1021097"/>
            <a:ext cx="2290572" cy="33528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r>
              <a:rPr lang="en-US" sz="1500" dirty="0">
                <a:ea typeface="Tahoma" panose="020B0604030504040204" pitchFamily="34" charset="0"/>
                <a:cs typeface="Tahoma" panose="020B0604030504040204" pitchFamily="34" charset="0"/>
              </a:rPr>
              <a:t>patient </a:t>
            </a:r>
            <a:r>
              <a:rPr lang="en-US" sz="1500" i="1" dirty="0" err="1">
                <a:ea typeface="Tahoma" panose="020B0604030504040204" pitchFamily="34" charset="0"/>
                <a:cs typeface="Tahoma" panose="020B0604030504040204" pitchFamily="34" charset="0"/>
              </a:rPr>
              <a:t>i</a:t>
            </a:r>
            <a:r>
              <a:rPr lang="en-US" sz="1500" dirty="0">
                <a:ea typeface="Tahoma" panose="020B0604030504040204" pitchFamily="34" charset="0"/>
                <a:cs typeface="Tahoma" panose="020B0604030504040204" pitchFamily="34" charset="0"/>
              </a:rPr>
              <a:t> has a mutation in gene </a:t>
            </a:r>
            <a:r>
              <a:rPr lang="en-US" sz="1500" i="1" dirty="0">
                <a:ea typeface="Tahoma" panose="020B0604030504040204" pitchFamily="34" charset="0"/>
                <a:cs typeface="Tahoma" panose="020B0604030504040204" pitchFamily="34" charset="0"/>
              </a:rPr>
              <a:t>j</a:t>
            </a:r>
            <a:r>
              <a:rPr lang="en-US" sz="1500" dirty="0">
                <a:ea typeface="Tahoma" panose="020B0604030504040204" pitchFamily="34" charset="0"/>
                <a:cs typeface="Tahoma" panose="020B0604030504040204" pitchFamily="34" charset="0"/>
              </a:rPr>
              <a:t> and </a:t>
            </a:r>
            <a:r>
              <a:rPr lang="en-US" sz="1500" i="1" dirty="0">
                <a:ea typeface="Tahoma" panose="020B0604030504040204" pitchFamily="34" charset="0"/>
                <a:cs typeface="Tahoma" panose="020B0604030504040204" pitchFamily="34" charset="0"/>
              </a:rPr>
              <a:t>k</a:t>
            </a:r>
            <a:r>
              <a:rPr lang="en-US" sz="1500" dirty="0">
                <a:ea typeface="Tahoma" panose="020B0604030504040204" pitchFamily="34" charset="0"/>
                <a:cs typeface="Tahoma" panose="020B0604030504040204" pitchFamily="34" charset="0"/>
              </a:rPr>
              <a:t>th value of clinical variables </a:t>
            </a:r>
          </a:p>
        </p:txBody>
      </p:sp>
      <p:sp>
        <p:nvSpPr>
          <p:cNvPr id="6" name="Text Box 27">
            <a:extLst>
              <a:ext uri="{FF2B5EF4-FFF2-40B4-BE49-F238E27FC236}">
                <a16:creationId xmlns:a16="http://schemas.microsoft.com/office/drawing/2014/main" id="{E0032529-F3E7-47ED-9057-041F1A2AFBAE}"/>
              </a:ext>
            </a:extLst>
          </p:cNvPr>
          <p:cNvSpPr txBox="1"/>
          <p:nvPr/>
        </p:nvSpPr>
        <p:spPr>
          <a:xfrm>
            <a:off x="5473109" y="2395307"/>
            <a:ext cx="2290572" cy="62558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r>
              <a:rPr lang="en-US" sz="1500" dirty="0">
                <a:ea typeface="Tahoma" panose="020B0604030504040204" pitchFamily="34" charset="0"/>
                <a:cs typeface="Tahoma" panose="020B0604030504040204" pitchFamily="34" charset="0"/>
              </a:rPr>
              <a:t>patient </a:t>
            </a:r>
            <a:r>
              <a:rPr lang="en-US" sz="1500" i="1" dirty="0" err="1">
                <a:ea typeface="Tahoma" panose="020B0604030504040204" pitchFamily="34" charset="0"/>
                <a:cs typeface="Tahoma" panose="020B0604030504040204" pitchFamily="34" charset="0"/>
              </a:rPr>
              <a:t>i</a:t>
            </a:r>
            <a:r>
              <a:rPr lang="en-US" sz="1500" dirty="0">
                <a:ea typeface="Tahoma" panose="020B0604030504040204" pitchFamily="34" charset="0"/>
                <a:cs typeface="Tahoma" panose="020B0604030504040204" pitchFamily="34" charset="0"/>
              </a:rPr>
              <a:t> has no mutation in gene </a:t>
            </a:r>
            <a:r>
              <a:rPr lang="en-US" sz="1500" i="1" dirty="0">
                <a:ea typeface="Tahoma" panose="020B0604030504040204" pitchFamily="34" charset="0"/>
                <a:cs typeface="Tahoma" panose="020B0604030504040204" pitchFamily="34" charset="0"/>
              </a:rPr>
              <a:t>j</a:t>
            </a:r>
            <a:r>
              <a:rPr lang="en-US" sz="1500" dirty="0">
                <a:ea typeface="Tahoma" panose="020B0604030504040204" pitchFamily="34" charset="0"/>
                <a:cs typeface="Tahoma" panose="020B0604030504040204" pitchFamily="34" charset="0"/>
              </a:rPr>
              <a:t> or </a:t>
            </a:r>
            <a:r>
              <a:rPr lang="en-US" sz="1500" i="1" dirty="0">
                <a:ea typeface="Tahoma" panose="020B0604030504040204" pitchFamily="34" charset="0"/>
                <a:cs typeface="Tahoma" panose="020B0604030504040204" pitchFamily="34" charset="0"/>
              </a:rPr>
              <a:t>k</a:t>
            </a:r>
            <a:r>
              <a:rPr lang="en-US" sz="1500" dirty="0">
                <a:ea typeface="Tahoma" panose="020B0604030504040204" pitchFamily="34" charset="0"/>
                <a:cs typeface="Tahoma" panose="020B0604030504040204" pitchFamily="34" charset="0"/>
              </a:rPr>
              <a:t>th</a:t>
            </a:r>
            <a:r>
              <a:rPr lang="en-US" sz="1500" i="1" dirty="0">
                <a:ea typeface="Tahoma" panose="020B0604030504040204" pitchFamily="34" charset="0"/>
                <a:cs typeface="Tahoma" panose="020B0604030504040204" pitchFamily="34" charset="0"/>
              </a:rPr>
              <a:t> </a:t>
            </a:r>
            <a:r>
              <a:rPr lang="en-US" sz="1500" dirty="0">
                <a:ea typeface="Tahoma" panose="020B0604030504040204" pitchFamily="34" charset="0"/>
                <a:cs typeface="Tahoma" panose="020B0604030504040204" pitchFamily="34" charset="0"/>
              </a:rPr>
              <a:t>value of clinical variables</a:t>
            </a:r>
            <a:r>
              <a:rPr lang="en-US" sz="1500" i="1" dirty="0">
                <a:ea typeface="Tahoma" panose="020B0604030504040204" pitchFamily="34" charset="0"/>
                <a:cs typeface="Tahoma" panose="020B0604030504040204" pitchFamily="34" charset="0"/>
              </a:rPr>
              <a:t> </a:t>
            </a:r>
            <a:endParaRPr lang="en-US" sz="1500" dirty="0">
              <a:ea typeface="Tahoma" panose="020B0604030504040204" pitchFamily="34" charset="0"/>
              <a:cs typeface="Tahoma" panose="020B0604030504040204" pitchFamily="34" charset="0"/>
            </a:endParaRPr>
          </a:p>
        </p:txBody>
      </p:sp>
      <p:grpSp>
        <p:nvGrpSpPr>
          <p:cNvPr id="7" name="Group 6">
            <a:extLst>
              <a:ext uri="{FF2B5EF4-FFF2-40B4-BE49-F238E27FC236}">
                <a16:creationId xmlns:a16="http://schemas.microsoft.com/office/drawing/2014/main" id="{50371B9A-0F99-4F93-B990-3877344F8D93}"/>
              </a:ext>
            </a:extLst>
          </p:cNvPr>
          <p:cNvGrpSpPr/>
          <p:nvPr/>
        </p:nvGrpSpPr>
        <p:grpSpPr>
          <a:xfrm>
            <a:off x="5015801" y="1182429"/>
            <a:ext cx="353878" cy="376941"/>
            <a:chOff x="5290204" y="1590658"/>
            <a:chExt cx="471837" cy="502588"/>
          </a:xfrm>
        </p:grpSpPr>
        <p:cxnSp>
          <p:nvCxnSpPr>
            <p:cNvPr id="8" name="Straight Connector 7">
              <a:extLst>
                <a:ext uri="{FF2B5EF4-FFF2-40B4-BE49-F238E27FC236}">
                  <a16:creationId xmlns:a16="http://schemas.microsoft.com/office/drawing/2014/main" id="{D03C332F-2C3A-4A56-968F-73A7DEAB8108}"/>
                </a:ext>
              </a:extLst>
            </p:cNvPr>
            <p:cNvCxnSpPr/>
            <p:nvPr/>
          </p:nvCxnSpPr>
          <p:spPr>
            <a:xfrm>
              <a:off x="5428113" y="1590658"/>
              <a:ext cx="5532" cy="13716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Cube 8">
              <a:extLst>
                <a:ext uri="{FF2B5EF4-FFF2-40B4-BE49-F238E27FC236}">
                  <a16:creationId xmlns:a16="http://schemas.microsoft.com/office/drawing/2014/main" id="{AB0E3E97-4500-49F3-B110-5219BF5F3068}"/>
                </a:ext>
              </a:extLst>
            </p:cNvPr>
            <p:cNvSpPr/>
            <p:nvPr/>
          </p:nvSpPr>
          <p:spPr>
            <a:xfrm>
              <a:off x="5290204" y="1590658"/>
              <a:ext cx="471837" cy="471837"/>
            </a:xfrm>
            <a:prstGeom prst="cube">
              <a:avLst>
                <a:gd name="adj" fmla="val 2874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p>
          </p:txBody>
        </p:sp>
        <p:cxnSp>
          <p:nvCxnSpPr>
            <p:cNvPr id="10" name="Straight Connector 9">
              <a:extLst>
                <a:ext uri="{FF2B5EF4-FFF2-40B4-BE49-F238E27FC236}">
                  <a16:creationId xmlns:a16="http://schemas.microsoft.com/office/drawing/2014/main" id="{AB3A9CCE-2D64-4306-B94C-39437C74D42F}"/>
                </a:ext>
              </a:extLst>
            </p:cNvPr>
            <p:cNvCxnSpPr/>
            <p:nvPr/>
          </p:nvCxnSpPr>
          <p:spPr>
            <a:xfrm flipV="1">
              <a:off x="5291559" y="1922757"/>
              <a:ext cx="140913" cy="137631"/>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7F1B68-ACA6-431B-BB98-B9551EF112B5}"/>
                </a:ext>
              </a:extLst>
            </p:cNvPr>
            <p:cNvCxnSpPr/>
            <p:nvPr/>
          </p:nvCxnSpPr>
          <p:spPr>
            <a:xfrm>
              <a:off x="5432471" y="1922757"/>
              <a:ext cx="327217"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22864E5-3636-47E9-BD05-47B9083F5709}"/>
                </a:ext>
              </a:extLst>
            </p:cNvPr>
            <p:cNvSpPr/>
            <p:nvPr/>
          </p:nvSpPr>
          <p:spPr>
            <a:xfrm>
              <a:off x="5300701" y="1631581"/>
              <a:ext cx="355654" cy="461665"/>
            </a:xfrm>
            <a:prstGeom prst="rect">
              <a:avLst/>
            </a:prstGeom>
            <a:noFill/>
          </p:spPr>
          <p:txBody>
            <a:bodyPr wrap="none" lIns="68580" tIns="34290" rIns="68580" bIns="34290">
              <a:spAutoFit/>
            </a:bodyPr>
            <a:lstStyle/>
            <a:p>
              <a:pPr algn="ctr"/>
              <a:r>
                <a:rPr lang="en-US" sz="1800" b="1"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1</a:t>
              </a:r>
            </a:p>
          </p:txBody>
        </p:sp>
      </p:grpSp>
      <p:grpSp>
        <p:nvGrpSpPr>
          <p:cNvPr id="13" name="Group 12">
            <a:extLst>
              <a:ext uri="{FF2B5EF4-FFF2-40B4-BE49-F238E27FC236}">
                <a16:creationId xmlns:a16="http://schemas.microsoft.com/office/drawing/2014/main" id="{CA408E1B-1768-4CE8-A60F-5745D60A5BA0}"/>
              </a:ext>
            </a:extLst>
          </p:cNvPr>
          <p:cNvGrpSpPr/>
          <p:nvPr/>
        </p:nvGrpSpPr>
        <p:grpSpPr>
          <a:xfrm>
            <a:off x="5017566" y="2440565"/>
            <a:ext cx="353878" cy="376941"/>
            <a:chOff x="5290204" y="2452691"/>
            <a:chExt cx="471837" cy="502588"/>
          </a:xfrm>
        </p:grpSpPr>
        <p:grpSp>
          <p:nvGrpSpPr>
            <p:cNvPr id="14" name="Group 13">
              <a:extLst>
                <a:ext uri="{FF2B5EF4-FFF2-40B4-BE49-F238E27FC236}">
                  <a16:creationId xmlns:a16="http://schemas.microsoft.com/office/drawing/2014/main" id="{C31E5C60-6EEA-484C-A5D4-1A6DDC2F04B8}"/>
                </a:ext>
              </a:extLst>
            </p:cNvPr>
            <p:cNvGrpSpPr/>
            <p:nvPr/>
          </p:nvGrpSpPr>
          <p:grpSpPr>
            <a:xfrm>
              <a:off x="5290204" y="2452691"/>
              <a:ext cx="471837" cy="471837"/>
              <a:chOff x="2569372" y="1377924"/>
              <a:chExt cx="1828800" cy="1828800"/>
            </a:xfrm>
          </p:grpSpPr>
          <p:cxnSp>
            <p:nvCxnSpPr>
              <p:cNvPr id="16" name="Straight Connector 15">
                <a:extLst>
                  <a:ext uri="{FF2B5EF4-FFF2-40B4-BE49-F238E27FC236}">
                    <a16:creationId xmlns:a16="http://schemas.microsoft.com/office/drawing/2014/main" id="{284393E8-64B9-4DEA-9E65-094A9BD26F32}"/>
                  </a:ext>
                </a:extLst>
              </p:cNvPr>
              <p:cNvCxnSpPr/>
              <p:nvPr/>
            </p:nvCxnSpPr>
            <p:spPr>
              <a:xfrm>
                <a:off x="3103897" y="1377924"/>
                <a:ext cx="21440" cy="1287188"/>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Cube 16">
                <a:extLst>
                  <a:ext uri="{FF2B5EF4-FFF2-40B4-BE49-F238E27FC236}">
                    <a16:creationId xmlns:a16="http://schemas.microsoft.com/office/drawing/2014/main" id="{D073A2D8-DC9E-45DB-81DF-E12AA4F35AAD}"/>
                  </a:ext>
                </a:extLst>
              </p:cNvPr>
              <p:cNvSpPr/>
              <p:nvPr/>
            </p:nvSpPr>
            <p:spPr>
              <a:xfrm>
                <a:off x="2569372" y="1377924"/>
                <a:ext cx="1828800" cy="1828800"/>
              </a:xfrm>
              <a:prstGeom prst="cube">
                <a:avLst>
                  <a:gd name="adj" fmla="val 2874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p>
            </p:txBody>
          </p:sp>
          <p:cxnSp>
            <p:nvCxnSpPr>
              <p:cNvPr id="18" name="Straight Connector 17">
                <a:extLst>
                  <a:ext uri="{FF2B5EF4-FFF2-40B4-BE49-F238E27FC236}">
                    <a16:creationId xmlns:a16="http://schemas.microsoft.com/office/drawing/2014/main" id="{310F8EF1-16E2-46DB-861C-EC9EE8E4C4E9}"/>
                  </a:ext>
                </a:extLst>
              </p:cNvPr>
              <p:cNvCxnSpPr/>
              <p:nvPr/>
            </p:nvCxnSpPr>
            <p:spPr>
              <a:xfrm flipV="1">
                <a:off x="2574622" y="2665112"/>
                <a:ext cx="546166" cy="533445"/>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0CC03ED-90F7-44CE-AEE5-FDE1933FB85B}"/>
                  </a:ext>
                </a:extLst>
              </p:cNvPr>
              <p:cNvCxnSpPr/>
              <p:nvPr/>
            </p:nvCxnSpPr>
            <p:spPr>
              <a:xfrm>
                <a:off x="3120788" y="2665112"/>
                <a:ext cx="1268267" cy="1"/>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DC83038D-C80A-4FCB-ACBC-6271716B6539}"/>
                </a:ext>
              </a:extLst>
            </p:cNvPr>
            <p:cNvSpPr/>
            <p:nvPr/>
          </p:nvSpPr>
          <p:spPr>
            <a:xfrm>
              <a:off x="5292235" y="2493614"/>
              <a:ext cx="355654" cy="461665"/>
            </a:xfrm>
            <a:prstGeom prst="rect">
              <a:avLst/>
            </a:prstGeom>
            <a:noFill/>
          </p:spPr>
          <p:txBody>
            <a:bodyPr wrap="none" lIns="68580" tIns="34290" rIns="68580" bIns="34290">
              <a:spAutoFit/>
            </a:bodyPr>
            <a:lstStyle/>
            <a:p>
              <a:pPr algn="ctr"/>
              <a:r>
                <a:rPr lang="en-US" sz="1800" b="1"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0</a:t>
              </a:r>
            </a:p>
          </p:txBody>
        </p:sp>
      </p:grpSp>
      <p:pic>
        <p:nvPicPr>
          <p:cNvPr id="20" name="Picture 19">
            <a:extLst>
              <a:ext uri="{FF2B5EF4-FFF2-40B4-BE49-F238E27FC236}">
                <a16:creationId xmlns:a16="http://schemas.microsoft.com/office/drawing/2014/main" id="{BA400BC4-2473-4FE8-9DFA-F29B618C4364}"/>
              </a:ext>
            </a:extLst>
          </p:cNvPr>
          <p:cNvPicPr>
            <a:picLocks noChangeAspect="1"/>
          </p:cNvPicPr>
          <p:nvPr/>
        </p:nvPicPr>
        <p:blipFill>
          <a:blip r:embed="rId2"/>
          <a:stretch>
            <a:fillRect/>
          </a:stretch>
        </p:blipFill>
        <p:spPr>
          <a:xfrm>
            <a:off x="1334815" y="550128"/>
            <a:ext cx="3359250" cy="3622899"/>
          </a:xfrm>
          <a:prstGeom prst="rect">
            <a:avLst/>
          </a:prstGeom>
        </p:spPr>
      </p:pic>
      <p:sp>
        <p:nvSpPr>
          <p:cNvPr id="2" name="Slide Number Placeholder 1">
            <a:extLst>
              <a:ext uri="{FF2B5EF4-FFF2-40B4-BE49-F238E27FC236}">
                <a16:creationId xmlns:a16="http://schemas.microsoft.com/office/drawing/2014/main" id="{2F66A3DC-BA0D-1240-BAFE-84A9F2E6E8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585481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4C6F-D483-3142-8538-D75A95541938}"/>
              </a:ext>
            </a:extLst>
          </p:cNvPr>
          <p:cNvSpPr>
            <a:spLocks noGrp="1"/>
          </p:cNvSpPr>
          <p:nvPr>
            <p:ph type="title"/>
          </p:nvPr>
        </p:nvSpPr>
        <p:spPr>
          <a:xfrm>
            <a:off x="647504" y="0"/>
            <a:ext cx="7886700" cy="994172"/>
          </a:xfrm>
        </p:spPr>
        <p:txBody>
          <a:bodyPr/>
          <a:lstStyle/>
          <a:p>
            <a:pPr algn="ctr"/>
            <a:r>
              <a:rPr lang="en-US" dirty="0"/>
              <a:t>CP tensor decomposition</a:t>
            </a:r>
          </a:p>
        </p:txBody>
      </p:sp>
      <p:sp>
        <p:nvSpPr>
          <p:cNvPr id="4" name="Slide Number Placeholder 3">
            <a:extLst>
              <a:ext uri="{FF2B5EF4-FFF2-40B4-BE49-F238E27FC236}">
                <a16:creationId xmlns:a16="http://schemas.microsoft.com/office/drawing/2014/main" id="{739E8BB6-DF29-3348-B158-D3B95B848A0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60" name="Picture 59">
            <a:extLst>
              <a:ext uri="{FF2B5EF4-FFF2-40B4-BE49-F238E27FC236}">
                <a16:creationId xmlns:a16="http://schemas.microsoft.com/office/drawing/2014/main" id="{E13E11F3-4260-7A48-A8A6-5068ADE250AF}"/>
              </a:ext>
            </a:extLst>
          </p:cNvPr>
          <p:cNvPicPr>
            <a:picLocks noChangeAspect="1"/>
          </p:cNvPicPr>
          <p:nvPr/>
        </p:nvPicPr>
        <p:blipFill>
          <a:blip r:embed="rId3"/>
          <a:stretch>
            <a:fillRect/>
          </a:stretch>
        </p:blipFill>
        <p:spPr>
          <a:xfrm>
            <a:off x="85060" y="1245238"/>
            <a:ext cx="8803758" cy="3595381"/>
          </a:xfrm>
          <a:prstGeom prst="rect">
            <a:avLst/>
          </a:prstGeom>
        </p:spPr>
      </p:pic>
    </p:spTree>
    <p:extLst>
      <p:ext uri="{BB962C8B-B14F-4D97-AF65-F5344CB8AC3E}">
        <p14:creationId xmlns:p14="http://schemas.microsoft.com/office/powerpoint/2010/main" val="1261678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855</Words>
  <Application>Microsoft Macintosh PowerPoint</Application>
  <PresentationFormat>On-screen Show (16:9)</PresentationFormat>
  <Paragraphs>136</Paragraphs>
  <Slides>20</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Arial</vt:lpstr>
      <vt:lpstr>Shree Devanagari 714</vt:lpstr>
      <vt:lpstr>Calibri Light</vt:lpstr>
      <vt:lpstr>Office Theme</vt:lpstr>
      <vt:lpstr>Tensor Decomposition for Sub-typing of Complex Diseases based on Clinical and Genomic Data</vt:lpstr>
      <vt:lpstr>Disease subtyping</vt:lpstr>
      <vt:lpstr>Disease subtyping</vt:lpstr>
      <vt:lpstr>Disease subtyping</vt:lpstr>
      <vt:lpstr>CLIGEN: unsupervised approach for disease subtyping based on CLInical and GENetic data</vt:lpstr>
      <vt:lpstr>CLIGEN</vt:lpstr>
      <vt:lpstr>Preprocessing and tensor construction</vt:lpstr>
      <vt:lpstr>PowerPoint Presentation</vt:lpstr>
      <vt:lpstr>CP tensor decomposition</vt:lpstr>
      <vt:lpstr>Tensor slices</vt:lpstr>
      <vt:lpstr>Dataset</vt:lpstr>
      <vt:lpstr>Dataset</vt:lpstr>
      <vt:lpstr>Dataset</vt:lpstr>
      <vt:lpstr>Evaluation</vt:lpstr>
      <vt:lpstr>Obtaining genotypes through non-negative factorization of mutation matrix</vt:lpstr>
      <vt:lpstr>Quantitative evaluation</vt:lpstr>
      <vt:lpstr>PowerPoint Presentation</vt:lpstr>
      <vt:lpstr>PowerPoint Presentation</vt:lpstr>
      <vt:lpstr>Conclusions and future work</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Tensor Decomposition for Sub-typing of Complex Diseases based on Clinical and Genomic Data</dc:title>
  <dc:creator>Diana Diaz Herrera</dc:creator>
  <cp:lastModifiedBy>Diana Diaz Herrera</cp:lastModifiedBy>
  <cp:revision>10</cp:revision>
  <dcterms:created xsi:type="dcterms:W3CDTF">2019-11-16T17:27:31Z</dcterms:created>
  <dcterms:modified xsi:type="dcterms:W3CDTF">2019-11-16T19:54:57Z</dcterms:modified>
</cp:coreProperties>
</file>